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3" autoAdjust="0"/>
    <p:restoredTop sz="94660"/>
  </p:normalViewPr>
  <p:slideViewPr>
    <p:cSldViewPr snapToGrid="0">
      <p:cViewPr>
        <p:scale>
          <a:sx n="50" d="100"/>
          <a:sy n="50" d="100"/>
        </p:scale>
        <p:origin x="52" y="1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8/25/2017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8/25/2017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8/25/2017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8/25/2017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8/25/2017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8/25/2017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8/25/2017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8/25/2017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Milgram Experiment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19617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t>This experiment is one of the most famous studies of obedience in psychology</a:t>
            </a:r>
          </a:p>
          <a:p>
            <a:r>
              <a:rPr lang="en-US" sz="2400" dirty="0" smtClean="0"/>
              <a:t>Experiment was carried out by Stanley Milgram in 1963 at Yale University</a:t>
            </a:r>
          </a:p>
          <a:p>
            <a:r>
              <a:rPr lang="en-US" sz="2400" dirty="0" smtClean="0"/>
              <a:t>Focused on the conflict between Obedience to authority and personal conscience</a:t>
            </a:r>
            <a:endParaRPr lang="en-US" sz="2400" dirty="0"/>
          </a:p>
        </p:txBody>
      </p:sp>
    </p:spTree>
    <p:extLst>
      <p:ext uri="{BB962C8B-B14F-4D97-AF65-F5344CB8AC3E}">
        <p14:creationId xmlns:p14="http://schemas.microsoft.com/office/powerpoint/2010/main" val="306348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t>He examined justifications for the acts of genocide carried out by the accused at the Nuremburg Criminal Trials in Germany</a:t>
            </a:r>
          </a:p>
          <a:p>
            <a:r>
              <a:rPr lang="en-US" sz="2400" dirty="0" smtClean="0"/>
              <a:t>He began the experiment in 1961 after asking the question </a:t>
            </a:r>
          </a:p>
          <a:p>
            <a:pPr lvl="1"/>
            <a:r>
              <a:rPr lang="en-US" dirty="0" smtClean="0"/>
              <a:t>“</a:t>
            </a:r>
            <a:r>
              <a:rPr lang="en-US" sz="2400" dirty="0" smtClean="0"/>
              <a:t>Could </a:t>
            </a:r>
            <a:r>
              <a:rPr lang="en-US" sz="2400" dirty="0"/>
              <a:t>it be that Eichmann and his million accomplices in the Holocaust were just following orders? Could we call them all accomplices?" </a:t>
            </a:r>
            <a:endParaRPr lang="en-US" sz="2800" dirty="0"/>
          </a:p>
        </p:txBody>
      </p:sp>
    </p:spTree>
    <p:extLst>
      <p:ext uri="{BB962C8B-B14F-4D97-AF65-F5344CB8AC3E}">
        <p14:creationId xmlns:p14="http://schemas.microsoft.com/office/powerpoint/2010/main" val="2031216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a:bodyPr>
          <a:lstStyle/>
          <a:p>
            <a:r>
              <a:rPr lang="en-US" sz="2400" dirty="0"/>
              <a:t> Milgram selected participants for his experiment by newspaper advertising for male participants to take part in a study of learning at Yale University. </a:t>
            </a:r>
            <a:endParaRPr lang="en-US" sz="2400" dirty="0" smtClean="0"/>
          </a:p>
          <a:p>
            <a:r>
              <a:rPr lang="en-US" sz="2400" dirty="0"/>
              <a:t>The procedure was that the participant was paired with another person and they drew lots to find out who would be the ‘learner’ and who would be the ‘teacher’.  The draw was fixed so that the participant was always the teacher, and the learner was one of Milgram’s confederates (pretending to be a real participant).</a:t>
            </a:r>
          </a:p>
        </p:txBody>
      </p:sp>
    </p:spTree>
    <p:extLst>
      <p:ext uri="{BB962C8B-B14F-4D97-AF65-F5344CB8AC3E}">
        <p14:creationId xmlns:p14="http://schemas.microsoft.com/office/powerpoint/2010/main" val="1727347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2400" dirty="0"/>
              <a:t>Volunteers were recruited for a lab experiment investigating “learning” (re: ethics: deception).  Participants were 40 males, aged between 20 and 50, whose jobs ranged from unskilled to professional, from the New Haven area. They were paid $4.50 for just turning up</a:t>
            </a:r>
            <a:r>
              <a:rPr lang="en-US" sz="2400" dirty="0" smtClean="0"/>
              <a:t>.</a:t>
            </a:r>
            <a:endParaRPr lang="en-US" sz="2400" dirty="0"/>
          </a:p>
          <a:p>
            <a:r>
              <a:rPr lang="en-US" sz="2400" dirty="0" smtClean="0"/>
              <a:t>After </a:t>
            </a:r>
            <a:r>
              <a:rPr lang="en-US" sz="2400" dirty="0"/>
              <a:t>he has learned a list of word pairs given him to learn, the "teacher" tests him by naming a word and asking the learner to recall its partner/pair from a list of four possible choices</a:t>
            </a:r>
            <a:r>
              <a:rPr lang="en-US" sz="2400" dirty="0" smtClean="0"/>
              <a:t>.</a:t>
            </a:r>
          </a:p>
          <a:p>
            <a:r>
              <a:rPr lang="en-US" sz="2400" dirty="0"/>
              <a:t>The teacher is told to administer an electric shock every time the learner makes a mistake, increasing the level of shock each time. There were 30 switches on the shock generator marked from 15 volts (slight shock) to 450 (danger – severe shock).</a:t>
            </a:r>
          </a:p>
        </p:txBody>
      </p:sp>
    </p:spTree>
    <p:extLst>
      <p:ext uri="{BB962C8B-B14F-4D97-AF65-F5344CB8AC3E}">
        <p14:creationId xmlns:p14="http://schemas.microsoft.com/office/powerpoint/2010/main" val="2326577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learner gave mainly wrong answers (on purpose), and for each of these, the teacher gave him an electric shock.</a:t>
            </a:r>
          </a:p>
          <a:p>
            <a:endParaRPr lang="en-US" dirty="0"/>
          </a:p>
          <a:p>
            <a:r>
              <a:rPr lang="en-US" dirty="0"/>
              <a:t>When the teacher refused to administer a shock the experimenter was to give a series of orders/prods to ensure they continued.</a:t>
            </a:r>
          </a:p>
          <a:p>
            <a:endParaRPr lang="en-US" dirty="0"/>
          </a:p>
          <a:p>
            <a:r>
              <a:rPr lang="en-US" dirty="0"/>
              <a:t>There were 4 prods and if one was not obeyed then the experimenter (Mr. Williams) read out the next prod, and so on.</a:t>
            </a:r>
          </a:p>
        </p:txBody>
      </p:sp>
    </p:spTree>
    <p:extLst>
      <p:ext uri="{BB962C8B-B14F-4D97-AF65-F5344CB8AC3E}">
        <p14:creationId xmlns:p14="http://schemas.microsoft.com/office/powerpoint/2010/main" val="3587679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a:bodyPr>
          <a:lstStyle/>
          <a:p>
            <a:r>
              <a:rPr lang="en-US" sz="2400" dirty="0"/>
              <a:t>65% (two-thirds) of participants (i.e. teachers) continued to the highest level of 450 volts. All the participants continued to 300 volts.</a:t>
            </a:r>
          </a:p>
          <a:p>
            <a:endParaRPr lang="en-US" sz="2400" dirty="0"/>
          </a:p>
          <a:p>
            <a:r>
              <a:rPr lang="en-US" sz="2400" dirty="0"/>
              <a:t>Milgram did more than one experiment – he carried out 18 variations of his study.  All he did was alter the situation (IV) to see how this affected obedience (DV).</a:t>
            </a:r>
          </a:p>
        </p:txBody>
      </p:sp>
    </p:spTree>
    <p:extLst>
      <p:ext uri="{BB962C8B-B14F-4D97-AF65-F5344CB8AC3E}">
        <p14:creationId xmlns:p14="http://schemas.microsoft.com/office/powerpoint/2010/main" val="1371060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2400" dirty="0"/>
              <a:t>Ordinary people are likely to follow orders given by an authority figure, even to the extent of killing an innocent human being.  Obedience to authority is ingrained in us all from the way we are brought up.</a:t>
            </a:r>
          </a:p>
          <a:p>
            <a:endParaRPr lang="en-US" sz="2400" dirty="0"/>
          </a:p>
          <a:p>
            <a:r>
              <a:rPr lang="en-US" sz="2400" dirty="0"/>
              <a:t>People tend to obey orders from other people if they recognize their authority as morally right and / or legally based. This response to legitimate authority is learned in a variety of situations, for example in the family, school, and workplace.</a:t>
            </a:r>
          </a:p>
        </p:txBody>
      </p:sp>
    </p:spTree>
    <p:extLst>
      <p:ext uri="{BB962C8B-B14F-4D97-AF65-F5344CB8AC3E}">
        <p14:creationId xmlns:p14="http://schemas.microsoft.com/office/powerpoint/2010/main" val="2439299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a:t>
            </a:r>
            <a:endParaRPr lang="en-US" dirty="0"/>
          </a:p>
        </p:txBody>
      </p:sp>
      <p:sp>
        <p:nvSpPr>
          <p:cNvPr id="3" name="Content Placeholder 2"/>
          <p:cNvSpPr>
            <a:spLocks noGrp="1"/>
          </p:cNvSpPr>
          <p:nvPr>
            <p:ph idx="1"/>
          </p:nvPr>
        </p:nvSpPr>
        <p:spPr>
          <a:xfrm>
            <a:off x="1103312" y="1346200"/>
            <a:ext cx="8946541" cy="4902199"/>
          </a:xfrm>
        </p:spPr>
        <p:txBody>
          <a:bodyPr>
            <a:noAutofit/>
          </a:bodyPr>
          <a:lstStyle/>
          <a:p>
            <a:r>
              <a:rPr lang="en-US" sz="2400" dirty="0"/>
              <a:t>Milgram (1974) explained the behavior of his participants by suggesting that people have two states of behavior when they are in a social situation:</a:t>
            </a:r>
          </a:p>
          <a:p>
            <a:endParaRPr lang="en-US" sz="2400" dirty="0"/>
          </a:p>
          <a:p>
            <a:r>
              <a:rPr lang="en-US" sz="2400" dirty="0"/>
              <a:t>The autonomous state – people direct their own actions, and they take responsibility for the results of those actions.</a:t>
            </a:r>
          </a:p>
          <a:p>
            <a:endParaRPr lang="en-US" sz="2400" dirty="0"/>
          </a:p>
          <a:p>
            <a:r>
              <a:rPr lang="en-US" sz="2400" dirty="0"/>
              <a:t>The agentic state – people allow others to direct their actions and then pass off the responsibility for the consequences to the person giving the orders. In other words, they act as agents for another person’s will.</a:t>
            </a:r>
          </a:p>
        </p:txBody>
      </p:sp>
    </p:spTree>
    <p:extLst>
      <p:ext uri="{BB962C8B-B14F-4D97-AF65-F5344CB8AC3E}">
        <p14:creationId xmlns:p14="http://schemas.microsoft.com/office/powerpoint/2010/main" val="3668422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17</TotalTime>
  <Words>638</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vt:lpstr>
      <vt:lpstr>Milgram Experiment</vt:lpstr>
      <vt:lpstr>PowerPoint Presentation</vt:lpstr>
      <vt:lpstr>PowerPoint Presentation</vt:lpstr>
      <vt:lpstr>Procedure</vt:lpstr>
      <vt:lpstr>PowerPoint Presentation</vt:lpstr>
      <vt:lpstr>PowerPoint Presentation</vt:lpstr>
      <vt:lpstr>Results</vt:lpstr>
      <vt:lpstr>Conclusion</vt:lpstr>
      <vt:lpstr>Theory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Milgram Experiment</dc:title>
  <dc:creator>Wolf, Lauren</dc:creator>
  <cp:lastModifiedBy>Wolf, Lauren</cp:lastModifiedBy>
  <cp:revision>2</cp:revision>
  <dcterms:created xsi:type="dcterms:W3CDTF">2017-08-25T12:55:59Z</dcterms:created>
  <dcterms:modified xsi:type="dcterms:W3CDTF">2017-08-25T13:13:17Z</dcterms:modified>
</cp:coreProperties>
</file>