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9" r:id="rId5"/>
    <p:sldId id="264" r:id="rId6"/>
    <p:sldId id="259" r:id="rId7"/>
    <p:sldId id="265" r:id="rId8"/>
    <p:sldId id="263" r:id="rId9"/>
    <p:sldId id="268" r:id="rId10"/>
    <p:sldId id="260" r:id="rId11"/>
    <p:sldId id="266" r:id="rId12"/>
    <p:sldId id="261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59AD1-182C-4660-A726-793B3EBE9498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316C3-B7E9-4461-A145-622A58C6B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4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48C6D-88EF-43F5-9FB3-8FE43F345FE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31964-503E-4BE1-82B1-81E9C2419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6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31964-503E-4BE1-82B1-81E9C2419B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3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513196-1D1C-4A58-8A6F-21780CAC0A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5A7A3D-7C40-44CE-9163-6636114A8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Lap 3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98594"/>
          </a:xfrm>
        </p:spPr>
        <p:txBody>
          <a:bodyPr>
            <a:normAutofit fontScale="55000" lnSpcReduction="20000"/>
          </a:bodyPr>
          <a:lstStyle/>
          <a:p>
            <a:r>
              <a:rPr lang="en-US" sz="5400" b="1" dirty="0" smtClean="0"/>
              <a:t>Memory and Thought</a:t>
            </a:r>
          </a:p>
          <a:p>
            <a:r>
              <a:rPr lang="en-US" sz="5400" dirty="0" smtClean="0"/>
              <a:t>The Heart of Cognitive Psychology:</a:t>
            </a:r>
          </a:p>
          <a:p>
            <a:r>
              <a:rPr lang="en-US" sz="5400" dirty="0" smtClean="0"/>
              <a:t>Mental processes and their effect on behavior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Forgetting- info cannot be retrieved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Repression- block embarrassing, frightening, unhappy memories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Amnesia- loss of memory, </a:t>
            </a:r>
            <a:r>
              <a:rPr lang="en-US" sz="2000" dirty="0" err="1" smtClean="0"/>
              <a:t>esp</a:t>
            </a:r>
            <a:r>
              <a:rPr lang="en-US" sz="2000" dirty="0" smtClean="0"/>
              <a:t> declarative knowledge</a:t>
            </a:r>
          </a:p>
          <a:p>
            <a:pPr lvl="2"/>
            <a:r>
              <a:rPr lang="en-US" sz="1800" dirty="0" smtClean="0"/>
              <a:t>“know that-” episodic and semantic memories</a:t>
            </a:r>
          </a:p>
          <a:p>
            <a:pPr lvl="2"/>
            <a:r>
              <a:rPr lang="en-US" dirty="0" smtClean="0"/>
              <a:t>Infant Amnesia- </a:t>
            </a:r>
            <a:r>
              <a:rPr lang="en-US" dirty="0"/>
              <a:t>little remembered prior to age 3 </a:t>
            </a:r>
            <a:endParaRPr lang="en-US" dirty="0" smtClean="0"/>
          </a:p>
          <a:p>
            <a:pPr lvl="3"/>
            <a:r>
              <a:rPr lang="en-US" dirty="0" smtClean="0"/>
              <a:t>A flood of info to process</a:t>
            </a:r>
          </a:p>
          <a:p>
            <a:pPr lvl="3"/>
            <a:r>
              <a:rPr lang="en-US" dirty="0" smtClean="0"/>
              <a:t>Encoded and stored differently (no language!)</a:t>
            </a:r>
          </a:p>
          <a:p>
            <a:pPr lvl="3"/>
            <a:r>
              <a:rPr lang="en-US" dirty="0" smtClean="0"/>
              <a:t>New memories interfere with the old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and Forgetting: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Failure in any of the three stages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2800" u="sng" dirty="0" smtClean="0"/>
              <a:t>Decay</a:t>
            </a:r>
            <a:r>
              <a:rPr lang="en-US" sz="2800" dirty="0" smtClean="0"/>
              <a:t>- fade away of STM	</a:t>
            </a:r>
            <a:r>
              <a:rPr lang="en-US" sz="1800" dirty="0" smtClean="0"/>
              <a:t>3 second experiment</a:t>
            </a:r>
          </a:p>
          <a:p>
            <a:pPr lvl="1"/>
            <a:r>
              <a:rPr lang="en-US" sz="2800" u="sng" dirty="0" smtClean="0"/>
              <a:t>Displacemen</a:t>
            </a:r>
            <a:r>
              <a:rPr lang="en-US" sz="2800" dirty="0" smtClean="0"/>
              <a:t>t- STM has limited capacity</a:t>
            </a:r>
          </a:p>
          <a:p>
            <a:pPr lvl="2"/>
            <a:r>
              <a:rPr lang="en-US" sz="2800" dirty="0" smtClean="0"/>
              <a:t>new info pushes out the old</a:t>
            </a:r>
          </a:p>
          <a:p>
            <a:pPr lvl="1"/>
            <a:r>
              <a:rPr lang="en-US" sz="2800" u="sng" dirty="0" smtClean="0"/>
              <a:t>Interference</a:t>
            </a:r>
            <a:r>
              <a:rPr lang="en-US" sz="2800" dirty="0" smtClean="0"/>
              <a:t>- blocked by other memory or confused with old info</a:t>
            </a:r>
          </a:p>
          <a:p>
            <a:pPr lvl="1"/>
            <a:r>
              <a:rPr lang="en-US" sz="2800" u="sng" dirty="0" smtClean="0"/>
              <a:t>Primacy- </a:t>
            </a:r>
            <a:r>
              <a:rPr lang="en-US" sz="2800" u="sng" dirty="0" err="1" smtClean="0"/>
              <a:t>Recency</a:t>
            </a:r>
            <a:r>
              <a:rPr lang="en-US" sz="2800" u="sng" dirty="0" smtClean="0"/>
              <a:t> Effect</a:t>
            </a:r>
          </a:p>
          <a:p>
            <a:pPr lvl="2"/>
            <a:r>
              <a:rPr lang="en-US" sz="2800" dirty="0" smtClean="0"/>
              <a:t> Start strong, end strong!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Retrieval and Forgetting: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Elaborative Rehearsal- </a:t>
            </a:r>
            <a:r>
              <a:rPr lang="en-US" sz="2400" dirty="0" smtClean="0"/>
              <a:t>relate new info to what is already known</a:t>
            </a:r>
          </a:p>
          <a:p>
            <a:pPr lvl="1"/>
            <a:r>
              <a:rPr lang="en-US" sz="2000" dirty="0" smtClean="0"/>
              <a:t>(Processing Theory)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dirty="0" smtClean="0"/>
              <a:t>The more senses used, more likely it will be retained– visual, audio, kinesthetic…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Over learn- </a:t>
            </a:r>
            <a:r>
              <a:rPr lang="en-US" sz="2400" dirty="0" smtClean="0"/>
              <a:t>rehearse things even after it is known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Cues and context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Memory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Reconstruction of info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usage and problem solving</a:t>
            </a:r>
          </a:p>
          <a:p>
            <a:pPr lvl="1"/>
            <a:r>
              <a:rPr lang="en-US" dirty="0" smtClean="0"/>
              <a:t>… </a:t>
            </a:r>
            <a:r>
              <a:rPr lang="en-US" smtClean="0"/>
              <a:t>Study Strategies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info over time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Memory is learning that has persisted over time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Our ability to store and retrieve information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Input/ encoding, storage, retrieval of what has been learned or experienced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Memory: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Input/ encoding-</a:t>
            </a:r>
            <a:endParaRPr lang="en-US" dirty="0"/>
          </a:p>
          <a:p>
            <a:pPr lvl="1"/>
            <a:r>
              <a:rPr lang="en-US" dirty="0" smtClean="0"/>
              <a:t>Senses recognize information	sense specific!</a:t>
            </a:r>
          </a:p>
          <a:p>
            <a:pPr lvl="2"/>
            <a:r>
              <a:rPr lang="en-US" dirty="0" smtClean="0"/>
              <a:t>Visual (iconic)- images/ pix or text</a:t>
            </a:r>
          </a:p>
          <a:p>
            <a:pPr lvl="2"/>
            <a:r>
              <a:rPr lang="en-US" dirty="0" smtClean="0"/>
              <a:t>Auditory (acoustic)- principle for STM</a:t>
            </a:r>
          </a:p>
          <a:p>
            <a:pPr lvl="2"/>
            <a:r>
              <a:rPr lang="en-US" dirty="0" smtClean="0"/>
              <a:t>Semantic- encoding by meaning- principle for LTM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&lt;1 second, decide if it’s worth noting</a:t>
            </a:r>
          </a:p>
          <a:p>
            <a:pPr lvl="2"/>
            <a:r>
              <a:rPr lang="en-US" dirty="0" smtClean="0"/>
              <a:t> “memory” begins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Memory: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Storage:  retaining information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Three Stages- </a:t>
            </a:r>
          </a:p>
          <a:p>
            <a:pPr lvl="1"/>
            <a:r>
              <a:rPr lang="en-US" dirty="0" smtClean="0"/>
              <a:t>Sensory</a:t>
            </a:r>
            <a:endParaRPr lang="en-US" dirty="0"/>
          </a:p>
          <a:p>
            <a:pPr lvl="1"/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Long Term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Memory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Sensory Memory:</a:t>
            </a:r>
          </a:p>
          <a:p>
            <a:pPr lvl="1"/>
            <a:r>
              <a:rPr lang="en-US" sz="2400" dirty="0" smtClean="0"/>
              <a:t>very brief, &lt;1 second, little capacity</a:t>
            </a:r>
          </a:p>
          <a:p>
            <a:pPr lvl="1"/>
            <a:r>
              <a:rPr lang="en-US" sz="2400" dirty="0" smtClean="0"/>
              <a:t>The longer the delay, the greater the loss**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Short Term/ Working or Active Memory:</a:t>
            </a:r>
          </a:p>
          <a:p>
            <a:pPr lvl="1"/>
            <a:r>
              <a:rPr lang="en-US" sz="2400" dirty="0"/>
              <a:t>Things in the conscious mind at any </a:t>
            </a:r>
            <a:r>
              <a:rPr lang="en-US" sz="2400" dirty="0" smtClean="0"/>
              <a:t>time</a:t>
            </a:r>
            <a:endParaRPr lang="en-US" dirty="0" smtClean="0"/>
          </a:p>
          <a:p>
            <a:pPr lvl="1"/>
            <a:r>
              <a:rPr lang="en-US" dirty="0" smtClean="0"/>
              <a:t>We are aware that we’re thinking about it</a:t>
            </a:r>
            <a:endParaRPr lang="en-US" dirty="0"/>
          </a:p>
          <a:p>
            <a:pPr lvl="1"/>
            <a:r>
              <a:rPr lang="en-US" dirty="0" smtClean="0"/>
              <a:t>~</a:t>
            </a:r>
            <a:r>
              <a:rPr lang="en-US" sz="2400" dirty="0" smtClean="0"/>
              <a:t>30 seconds, ~7 items	LIMITED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Long Term: 	</a:t>
            </a:r>
          </a:p>
          <a:p>
            <a:pPr lvl="1"/>
            <a:r>
              <a:rPr lang="en-US" sz="2400" dirty="0" smtClean="0"/>
              <a:t>lifetime, unlimited!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Stages of Storage: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4000" dirty="0" smtClean="0"/>
              <a:t>Info lost with distraction of passage of time</a:t>
            </a:r>
            <a:br>
              <a:rPr lang="en-US" sz="4000" dirty="0" smtClean="0"/>
            </a:br>
            <a:endParaRPr lang="en-US" sz="4000" dirty="0" smtClean="0"/>
          </a:p>
          <a:p>
            <a:pPr lvl="1"/>
            <a:r>
              <a:rPr lang="en-US" sz="4000" dirty="0" smtClean="0"/>
              <a:t>Stored and retrieved </a:t>
            </a:r>
            <a:r>
              <a:rPr lang="en-US" sz="4000" i="1" dirty="0" smtClean="0"/>
              <a:t>sequentially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Rehearsal- repetition </a:t>
            </a:r>
          </a:p>
          <a:p>
            <a:pPr lvl="1"/>
            <a:r>
              <a:rPr lang="en-US" sz="2600" dirty="0" smtClean="0"/>
              <a:t>To hold in STM by repeating verbally</a:t>
            </a:r>
            <a:r>
              <a:rPr lang="en-US" sz="2200" dirty="0" smtClean="0"/>
              <a:t> 	</a:t>
            </a:r>
            <a:r>
              <a:rPr lang="en-US" sz="1900" dirty="0" smtClean="0"/>
              <a:t>3 second experiment</a:t>
            </a:r>
          </a:p>
          <a:p>
            <a:pPr lvl="1"/>
            <a:r>
              <a:rPr lang="en-US" sz="2600" dirty="0" smtClean="0"/>
              <a:t>Would rapidly decay with no rehearsal</a:t>
            </a:r>
          </a:p>
          <a:p>
            <a:pPr lvl="2"/>
            <a:r>
              <a:rPr lang="en-US" sz="2400" dirty="0" smtClean="0"/>
              <a:t>limited duration!</a:t>
            </a:r>
          </a:p>
          <a:p>
            <a:pPr lvl="1"/>
            <a:r>
              <a:rPr lang="en-US" sz="2600" dirty="0" smtClean="0"/>
              <a:t>Helps to transfer from STM to LTM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Chunking- grouping </a:t>
            </a:r>
          </a:p>
          <a:p>
            <a:pPr lvl="2"/>
            <a:r>
              <a:rPr lang="en-US" sz="3000" dirty="0" smtClean="0"/>
              <a:t>To break down complex information</a:t>
            </a:r>
          </a:p>
          <a:p>
            <a:pPr lvl="2"/>
            <a:r>
              <a:rPr lang="en-US" sz="3200" dirty="0" smtClean="0"/>
              <a:t>Increases working memory</a:t>
            </a:r>
            <a:endParaRPr lang="en-US" sz="3000" dirty="0" smtClean="0"/>
          </a:p>
          <a:p>
            <a:pPr lvl="3"/>
            <a:r>
              <a:rPr lang="en-US" sz="2800" dirty="0" smtClean="0"/>
              <a:t>1776149218121941</a:t>
            </a:r>
          </a:p>
          <a:p>
            <a:pPr lvl="3"/>
            <a:r>
              <a:rPr lang="en-US" sz="2800" dirty="0" smtClean="0"/>
              <a:t>CIAFBITWAIBM	</a:t>
            </a:r>
          </a:p>
          <a:p>
            <a:pPr lvl="3"/>
            <a:r>
              <a:rPr lang="en-US" sz="2800" dirty="0" smtClean="0"/>
              <a:t>Acronyms- EGBDF</a:t>
            </a:r>
          </a:p>
          <a:p>
            <a:pPr lvl="4"/>
            <a:r>
              <a:rPr lang="en-US" sz="2900" dirty="0" smtClean="0"/>
              <a:t>Mnemonics- memory aids use vivid imagery and organizational devices to aid memory recall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Memory: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800" dirty="0" smtClean="0"/>
              <a:t>Extended storage, inactive memory, unconscious mind, used when needed</a:t>
            </a:r>
            <a:br>
              <a:rPr lang="en-US" sz="3800" dirty="0" smtClean="0"/>
            </a:br>
            <a:r>
              <a:rPr lang="en-US" sz="3800" dirty="0" smtClean="0"/>
              <a:t> </a:t>
            </a:r>
          </a:p>
          <a:p>
            <a:pPr lvl="1"/>
            <a:r>
              <a:rPr lang="en-US" sz="3600" dirty="0" smtClean="0"/>
              <a:t>Stored and retrieved by association with what we already know </a:t>
            </a:r>
            <a:br>
              <a:rPr lang="en-US" sz="3600" dirty="0" smtClean="0"/>
            </a:br>
            <a:endParaRPr lang="en-US" sz="3800" dirty="0" smtClean="0"/>
          </a:p>
          <a:p>
            <a:pPr lvl="1"/>
            <a:r>
              <a:rPr lang="en-US" sz="4000" dirty="0" smtClean="0"/>
              <a:t>Semantic- meaning of words, gen. knowledge</a:t>
            </a:r>
          </a:p>
          <a:p>
            <a:pPr lvl="2"/>
            <a:r>
              <a:rPr lang="en-US" sz="3000" dirty="0" smtClean="0"/>
              <a:t>Store info about the world</a:t>
            </a:r>
          </a:p>
          <a:p>
            <a:pPr lvl="3"/>
            <a:r>
              <a:rPr lang="en-US" sz="2800" dirty="0" smtClean="0"/>
              <a:t>London- Capital of GB, OR is north of CA…	requires effort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4500" dirty="0" smtClean="0"/>
              <a:t>Episodic- info about events</a:t>
            </a:r>
          </a:p>
          <a:p>
            <a:pPr lvl="2"/>
            <a:r>
              <a:rPr lang="en-US" sz="3000" dirty="0" err="1" smtClean="0"/>
              <a:t>Ie</a:t>
            </a:r>
            <a:r>
              <a:rPr lang="en-US" sz="3000" dirty="0" smtClean="0"/>
              <a:t>:  First day of school, 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 graduation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lvl="1"/>
            <a:r>
              <a:rPr lang="en-US" sz="4500" dirty="0" smtClean="0"/>
              <a:t>Procedural- </a:t>
            </a:r>
            <a:r>
              <a:rPr lang="en-US" sz="3800" dirty="0" smtClean="0"/>
              <a:t>learned skills/ muscle memory/ and motor skills</a:t>
            </a:r>
          </a:p>
          <a:p>
            <a:pPr lvl="2"/>
            <a:r>
              <a:rPr lang="en-US" sz="3600" dirty="0" smtClean="0"/>
              <a:t>How to do things– </a:t>
            </a:r>
            <a:r>
              <a:rPr lang="en-US" sz="3200" dirty="0" smtClean="0"/>
              <a:t>ride a bike, play piano, tie shoes…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Long Term Memory: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theories on how each works</a:t>
            </a:r>
          </a:p>
          <a:p>
            <a:r>
              <a:rPr lang="en-US" dirty="0" smtClean="0"/>
              <a:t>Clustered- categorized or arranged in groups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Multi-Store Model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Memory Model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Processing Theory:</a:t>
            </a:r>
          </a:p>
          <a:p>
            <a:pPr lvl="1"/>
            <a:r>
              <a:rPr lang="en-US" dirty="0" smtClean="0"/>
              <a:t>Build on previous knowledge to aid memory and recall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:  put info in your own words or explain it to another student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Memory: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286000"/>
            <a:ext cx="3348037" cy="1187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98537"/>
            <a:ext cx="2708148" cy="135854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172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Concourse</vt:lpstr>
      <vt:lpstr>Lap 3 </vt:lpstr>
      <vt:lpstr>Memory:</vt:lpstr>
      <vt:lpstr>Stages of Memory:</vt:lpstr>
      <vt:lpstr>Stages of Memory:</vt:lpstr>
      <vt:lpstr>Stages of Memory:</vt:lpstr>
      <vt:lpstr>Three Stages of Storage:</vt:lpstr>
      <vt:lpstr>Short Term Memory:</vt:lpstr>
      <vt:lpstr>Long Term Memory:</vt:lpstr>
      <vt:lpstr>Long Term Memory:</vt:lpstr>
      <vt:lpstr>Retrieval and Forgetting: </vt:lpstr>
      <vt:lpstr>Retrieval and Forgetting:</vt:lpstr>
      <vt:lpstr>Improving Memory </vt:lpstr>
      <vt:lpstr>Recall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 3</dc:title>
  <dc:creator>lheidmann</dc:creator>
  <cp:lastModifiedBy>Paluczak, Mike</cp:lastModifiedBy>
  <cp:revision>21</cp:revision>
  <dcterms:created xsi:type="dcterms:W3CDTF">2013-10-04T20:09:21Z</dcterms:created>
  <dcterms:modified xsi:type="dcterms:W3CDTF">2019-10-07T13:29:10Z</dcterms:modified>
</cp:coreProperties>
</file>