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68" r:id="rId4"/>
    <p:sldId id="261" r:id="rId5"/>
    <p:sldId id="262" r:id="rId6"/>
    <p:sldId id="263" r:id="rId7"/>
    <p:sldId id="269" r:id="rId8"/>
    <p:sldId id="270" r:id="rId9"/>
    <p:sldId id="264" r:id="rId10"/>
    <p:sldId id="271" r:id="rId11"/>
    <p:sldId id="273" r:id="rId12"/>
    <p:sldId id="27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71603"/>
    <a:srgbClr val="339933"/>
    <a:srgbClr val="E4E4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D4683-81DD-4995-9A6B-5627BCE14C92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E73C6-AA5A-4BDE-AB89-3AD0953CE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660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ADAE2-4690-435B-A447-12C871F21B0E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EA0C-E468-43DE-82FE-C19B78B87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481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ADAE2-4690-435B-A447-12C871F21B0E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EA0C-E468-43DE-82FE-C19B78B87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580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ADAE2-4690-435B-A447-12C871F21B0E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EA0C-E468-43DE-82FE-C19B78B87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98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ADAE2-4690-435B-A447-12C871F21B0E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EA0C-E468-43DE-82FE-C19B78B87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216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ADAE2-4690-435B-A447-12C871F21B0E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EA0C-E468-43DE-82FE-C19B78B87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592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ADAE2-4690-435B-A447-12C871F21B0E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EA0C-E468-43DE-82FE-C19B78B87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984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ADAE2-4690-435B-A447-12C871F21B0E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EA0C-E468-43DE-82FE-C19B78B87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285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ADAE2-4690-435B-A447-12C871F21B0E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EA0C-E468-43DE-82FE-C19B78B87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962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ADAE2-4690-435B-A447-12C871F21B0E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EA0C-E468-43DE-82FE-C19B78B87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94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ADAE2-4690-435B-A447-12C871F21B0E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EA0C-E468-43DE-82FE-C19B78B87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777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ADAE2-4690-435B-A447-12C871F21B0E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EA0C-E468-43DE-82FE-C19B78B87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224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ADAE2-4690-435B-A447-12C871F21B0E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8EA0C-E468-43DE-82FE-C19B78B87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9569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-32327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>
                <a:latin typeface="Academy Engraved LET" pitchFamily="2" charset="0"/>
              </a:rPr>
              <a:t>ISIS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30554"/>
            <a:ext cx="2774200" cy="1849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3733800"/>
            <a:ext cx="4434128" cy="249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733800"/>
            <a:ext cx="3556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19200"/>
            <a:ext cx="4038600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1" y="631663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https://www.neshaminy.org/site/handlers/filedownload.ashx?moduleinstanceid=7132&amp;dataid=64717&amp;FileName=ISIS%20PowerPoint%202017.pptx</a:t>
            </a:r>
          </a:p>
        </p:txBody>
      </p:sp>
    </p:spTree>
    <p:extLst>
      <p:ext uri="{BB962C8B-B14F-4D97-AF65-F5344CB8AC3E}">
        <p14:creationId xmlns:p14="http://schemas.microsoft.com/office/powerpoint/2010/main" val="627733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2">
                <a:lumMod val="75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CURRENT SITUATION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3505199"/>
          </a:xfrm>
        </p:spPr>
        <p:txBody>
          <a:bodyPr>
            <a:normAutofit/>
          </a:bodyPr>
          <a:lstStyle/>
          <a:p>
            <a:r>
              <a:rPr lang="en-US" sz="2400" b="1" dirty="0"/>
              <a:t>OVER THE PAST YEAR ISIS HAS </a:t>
            </a:r>
            <a:r>
              <a:rPr lang="en-US" sz="2400" b="1" dirty="0">
                <a:solidFill>
                  <a:srgbClr val="FFFF00"/>
                </a:solidFill>
              </a:rPr>
              <a:t>LOST NEARLY 25% </a:t>
            </a:r>
            <a:r>
              <a:rPr lang="en-US" sz="2400" b="1" dirty="0"/>
              <a:t>OF THE TERRITORY IT CONTROLLED IN </a:t>
            </a:r>
            <a:r>
              <a:rPr lang="en-US" sz="2400" b="1" dirty="0">
                <a:solidFill>
                  <a:srgbClr val="FFFF00"/>
                </a:solidFill>
              </a:rPr>
              <a:t>IRAQ </a:t>
            </a:r>
            <a:r>
              <a:rPr lang="en-US" sz="2400" b="1" dirty="0"/>
              <a:t>&amp;</a:t>
            </a:r>
            <a:r>
              <a:rPr lang="en-US" sz="2400" b="1" dirty="0">
                <a:solidFill>
                  <a:srgbClr val="FFFF00"/>
                </a:solidFill>
              </a:rPr>
              <a:t> SYRIA</a:t>
            </a:r>
          </a:p>
          <a:p>
            <a:r>
              <a:rPr lang="en-US" sz="2400" b="1" dirty="0">
                <a:solidFill>
                  <a:srgbClr val="FFFF00"/>
                </a:solidFill>
              </a:rPr>
              <a:t>THE BATTLE FOR MOSUL CONTINUES</a:t>
            </a:r>
            <a:r>
              <a:rPr lang="en-US" sz="2400" b="1" dirty="0"/>
              <a:t>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b="1" dirty="0"/>
              <a:t>IT IS EXPECTED THAT THE CITY WILL BE RECAPTURED IN THE COMING MONTHS</a:t>
            </a:r>
          </a:p>
          <a:p>
            <a:r>
              <a:rPr lang="en-US" sz="2400" b="1" dirty="0">
                <a:solidFill>
                  <a:srgbClr val="FFFF00"/>
                </a:solidFill>
              </a:rPr>
              <a:t>U.S. BACKED SYRIAN REBELS HAVE BEEN ADVANCING ON ISIS STRONGHOLDS</a:t>
            </a:r>
          </a:p>
          <a:p>
            <a:r>
              <a:rPr lang="en-US" sz="2400" b="1" dirty="0">
                <a:solidFill>
                  <a:srgbClr val="FFFF00"/>
                </a:solidFill>
              </a:rPr>
              <a:t>PRESIDENT TRUMP </a:t>
            </a:r>
            <a:r>
              <a:rPr lang="en-US" sz="2400" b="1" dirty="0"/>
              <a:t>HAS VOWED TO DESTROY ISIS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962400"/>
            <a:ext cx="4552536" cy="2766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563" y="3962400"/>
            <a:ext cx="4487554" cy="272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99383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71603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3967506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122" y="127000"/>
            <a:ext cx="4572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15" y="3429000"/>
            <a:ext cx="4029807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602831"/>
            <a:ext cx="4199027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67117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71603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540" y="293683"/>
            <a:ext cx="4065060" cy="2859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750" y="3382089"/>
            <a:ext cx="4021912" cy="3041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6694"/>
            <a:ext cx="4564379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10" y="3382089"/>
            <a:ext cx="3923158" cy="3164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930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WHAT IS ISIS?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609600"/>
            <a:ext cx="891540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ISIS IS A PRODUCT OF THE </a:t>
            </a:r>
            <a:r>
              <a:rPr lang="en-US" sz="2400" b="1" dirty="0">
                <a:solidFill>
                  <a:srgbClr val="0000FF"/>
                </a:solidFill>
              </a:rPr>
              <a:t>IRAQ WAR</a:t>
            </a:r>
            <a:r>
              <a:rPr lang="en-US" sz="2400" b="1" dirty="0"/>
              <a:t>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b="1" dirty="0"/>
              <a:t>IT IS A NEW VERSION OF AL-QAEDA IN IRAQ (AQI), THE ISLAMIST GROUP THAT ROSE TO POWER AFTER THE AMERICAN INVASION</a:t>
            </a:r>
            <a:r>
              <a:rPr lang="en-US" dirty="0"/>
              <a:t>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b="1" dirty="0"/>
              <a:t>AQI WANTED TO TAKE OVER TERRITORY INSIDE OF IRAQ BUT WAS DEFEATED IN 2006 BUT NOT DESTROYED</a:t>
            </a:r>
            <a:r>
              <a:rPr lang="en-US" dirty="0"/>
              <a:t>. 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b="1" dirty="0"/>
              <a:t>IN 2011 THE GROUP RE-EMERGED AS ISIS AND SLOWLY BEGAN REBUILDING ITS STRENGTH. </a:t>
            </a:r>
          </a:p>
          <a:p>
            <a:pPr lvl="1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FF"/>
                </a:solidFill>
              </a:rPr>
              <a:t>ISIS </a:t>
            </a:r>
            <a:r>
              <a:rPr lang="en-US" sz="2400" b="1" dirty="0"/>
              <a:t>STANDS FOR </a:t>
            </a:r>
            <a:r>
              <a:rPr lang="en-US" sz="2400" b="1" dirty="0">
                <a:solidFill>
                  <a:srgbClr val="0000FF"/>
                </a:solidFill>
              </a:rPr>
              <a:t>“THE ISLAMIC STATE OF IRAQ AND SYRIA”.</a:t>
            </a:r>
            <a:r>
              <a:rPr lang="en-US" b="1" dirty="0">
                <a:solidFill>
                  <a:srgbClr val="0000FF"/>
                </a:solidFill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SOMETIMES IT IS CALLED </a:t>
            </a:r>
            <a:r>
              <a:rPr lang="en-US" sz="2400" b="1" dirty="0">
                <a:solidFill>
                  <a:srgbClr val="0000FF"/>
                </a:solidFill>
              </a:rPr>
              <a:t>ISIL </a:t>
            </a:r>
            <a:r>
              <a:rPr lang="en-US" sz="2400" b="1" dirty="0"/>
              <a:t>WHICH STANDS FOR </a:t>
            </a:r>
            <a:r>
              <a:rPr lang="en-US" sz="2400" b="1" dirty="0">
                <a:solidFill>
                  <a:srgbClr val="0000FF"/>
                </a:solidFill>
              </a:rPr>
              <a:t>“THE ISLAMIC STATE OF IRAQ AND THE LEVANT”</a:t>
            </a:r>
            <a:r>
              <a:rPr lang="en-US" sz="2400" b="1" dirty="0"/>
              <a:t>:</a:t>
            </a:r>
            <a:endParaRPr lang="en-US" sz="2400" b="1" dirty="0">
              <a:solidFill>
                <a:srgbClr val="0070C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b="1" dirty="0"/>
              <a:t>THE LEVANT IS THE REGION AROUND SYRIA WHICH INCLUDES SYRIA, LEBANON, ISRAEL, PALESTINE, AND JORDAN. THIS NAME SHOWS THAT THE MILITANTS WANT THEIR AREA OF CONTROL TO GO BEYOND IRAQ &amp; SYRIA.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sz="20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b="1" dirty="0"/>
              <a:t>THE MILITANT GROUP ANNOUNCED IT PREFERS TO BE CALLED JUST </a:t>
            </a:r>
            <a:r>
              <a:rPr lang="en-US" sz="2400" b="1" dirty="0">
                <a:solidFill>
                  <a:srgbClr val="0000FF"/>
                </a:solidFill>
              </a:rPr>
              <a:t>“ISLAMIC STATE”.</a:t>
            </a:r>
            <a:endParaRPr lang="en-US" dirty="0">
              <a:solidFill>
                <a:srgbClr val="0000F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5754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upload.wikimedia.org/wikipedia/commons/2/28/Levant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90712"/>
            <a:ext cx="7620000" cy="466248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438400" y="7620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cademy Engraved LET" pitchFamily="2" charset="0"/>
              </a:rPr>
              <a:t>THE LEVANT</a:t>
            </a:r>
          </a:p>
        </p:txBody>
      </p:sp>
    </p:spTree>
    <p:extLst>
      <p:ext uri="{BB962C8B-B14F-4D97-AF65-F5344CB8AC3E}">
        <p14:creationId xmlns:p14="http://schemas.microsoft.com/office/powerpoint/2010/main" val="6166248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1066800"/>
            <a:ext cx="54864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ISIS WANTS TO CARVE OUT AN ISLAMIC STATE IN </a:t>
            </a:r>
            <a:r>
              <a:rPr lang="en-US" sz="2400" b="1" dirty="0">
                <a:solidFill>
                  <a:srgbClr val="0000FF"/>
                </a:solidFill>
              </a:rPr>
              <a:t>IRAQ AND SYRIA</a:t>
            </a:r>
            <a:r>
              <a:rPr lang="en-US" sz="2400" b="1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THEY WANT COMPLETE FAILURE OF THE GOVERNMENTS IN IRAQ AND SYRIA SO A </a:t>
            </a:r>
            <a:r>
              <a:rPr lang="en-US" sz="2400" b="1" dirty="0">
                <a:solidFill>
                  <a:srgbClr val="0000FF"/>
                </a:solidFill>
              </a:rPr>
              <a:t>CALIPHATE</a:t>
            </a:r>
            <a:r>
              <a:rPr lang="en-US" sz="2400" b="1" dirty="0"/>
              <a:t> CAN BE ESTABLISHED: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b="1" dirty="0"/>
              <a:t>A CALIPHATE IS AN ISLAMIC STATE LED BY A </a:t>
            </a:r>
            <a:r>
              <a:rPr lang="en-US" sz="2000" b="1" dirty="0">
                <a:solidFill>
                  <a:srgbClr val="0000FF"/>
                </a:solidFill>
              </a:rPr>
              <a:t>CALIPH: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FF"/>
                </a:solidFill>
              </a:rPr>
              <a:t>AN ABSOLUTE POLITICAL &amp; RELIGIOUS LEADER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b="1" dirty="0"/>
              <a:t>SUCCESSOR TO THE PROPHET MUHAMMAD</a:t>
            </a:r>
          </a:p>
          <a:p>
            <a:r>
              <a:rPr lang="en-US" dirty="0"/>
              <a:t> 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WHAT DOES ISIS WANT?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091" y="2209800"/>
            <a:ext cx="3297959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00427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675620"/>
            <a:ext cx="88392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 </a:t>
            </a:r>
            <a:endParaRPr lang="en-U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ISIS THRIVES ON TENSION BETWEEN IRAQ’S TWO LARGEST RELIGIOUS GROUPS: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b="1" dirty="0"/>
              <a:t>ISIS FIGHTERS ARE </a:t>
            </a:r>
            <a:r>
              <a:rPr lang="en-US" sz="2000" b="1" dirty="0">
                <a:solidFill>
                  <a:srgbClr val="FFFF00"/>
                </a:solidFill>
              </a:rPr>
              <a:t>SUNNIS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b="1" dirty="0"/>
              <a:t>MAJORITY OF IRAQIS ARE </a:t>
            </a:r>
            <a:r>
              <a:rPr lang="en-US" sz="2000" b="1" dirty="0">
                <a:solidFill>
                  <a:srgbClr val="FFFF00"/>
                </a:solidFill>
              </a:rPr>
              <a:t>SHIAS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b="1" dirty="0"/>
              <a:t>CIVIL WAR AFTER U.S. INVASION </a:t>
            </a:r>
            <a:r>
              <a:rPr lang="en-US" sz="2000" b="1" dirty="0">
                <a:solidFill>
                  <a:srgbClr val="FFFF00"/>
                </a:solidFill>
              </a:rPr>
              <a:t>EMPOWERED THE SHIAS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b="1" dirty="0"/>
              <a:t>TWO GROUPS DISTRUST EACH OTHER &amp; COMPETE FOR CONTROL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b="1" dirty="0"/>
              <a:t>SUNNIS FEEL THEY ARE PERSECUTED &amp; THIS HELPS ISIS </a:t>
            </a:r>
            <a:r>
              <a:rPr lang="en-US" sz="2000" b="1" dirty="0">
                <a:solidFill>
                  <a:srgbClr val="FFFF00"/>
                </a:solidFill>
              </a:rPr>
              <a:t>RECRUIT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4600" y="152400"/>
            <a:ext cx="44741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SUNNI</a:t>
            </a:r>
            <a:r>
              <a:rPr lang="en-US" sz="4000" b="1" dirty="0"/>
              <a:t> VERSUS </a:t>
            </a:r>
            <a:r>
              <a:rPr lang="en-US" sz="4000" b="1" dirty="0">
                <a:solidFill>
                  <a:srgbClr val="0070C0"/>
                </a:solidFill>
              </a:rPr>
              <a:t>SHIA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657599"/>
            <a:ext cx="5312270" cy="3037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27149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768928"/>
            <a:ext cx="8686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IRAQ HAS ANOTHER ETHNO-RELIGIOUS GROUP, THE </a:t>
            </a:r>
            <a:r>
              <a:rPr lang="en-US" sz="2800" b="1" dirty="0">
                <a:solidFill>
                  <a:srgbClr val="0000FF"/>
                </a:solidFill>
              </a:rPr>
              <a:t>KURDS</a:t>
            </a:r>
            <a:r>
              <a:rPr lang="en-US" sz="2800" b="1" dirty="0"/>
              <a:t>, WHO ARE </a:t>
            </a:r>
            <a:r>
              <a:rPr lang="en-US" sz="2800" b="1" dirty="0">
                <a:solidFill>
                  <a:srgbClr val="0000FF"/>
                </a:solidFill>
              </a:rPr>
              <a:t>IN THE FIGHT AGAINST ISIS</a:t>
            </a:r>
            <a:r>
              <a:rPr lang="en-US" sz="2800" b="1" dirty="0"/>
              <a:t>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b="1" dirty="0"/>
              <a:t>KURDS ARE </a:t>
            </a:r>
            <a:r>
              <a:rPr lang="en-US" sz="2400" b="1" dirty="0">
                <a:solidFill>
                  <a:srgbClr val="0000FF"/>
                </a:solidFill>
              </a:rPr>
              <a:t>MOSTLY SUNNIS </a:t>
            </a:r>
            <a:r>
              <a:rPr lang="en-US" sz="2400" b="1" dirty="0"/>
              <a:t>BUT ARE </a:t>
            </a:r>
            <a:r>
              <a:rPr lang="en-US" sz="2400" b="1" dirty="0">
                <a:solidFill>
                  <a:srgbClr val="0000FF"/>
                </a:solidFill>
              </a:rPr>
              <a:t>NOT ARABS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b="1" dirty="0"/>
              <a:t>KURDS CONTROL PART OF </a:t>
            </a:r>
            <a:r>
              <a:rPr lang="en-US" sz="2400" b="1" dirty="0">
                <a:solidFill>
                  <a:srgbClr val="0000FF"/>
                </a:solidFill>
              </a:rPr>
              <a:t>NORTHEAST IRAQ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b="1" dirty="0"/>
              <a:t>KURDISH MILITIAS REPRESENT A </a:t>
            </a:r>
            <a:r>
              <a:rPr lang="en-US" sz="2400" b="1" dirty="0">
                <a:solidFill>
                  <a:srgbClr val="0000FF"/>
                </a:solidFill>
              </a:rPr>
              <a:t>SERIOUS THREAT TO ISIS</a:t>
            </a:r>
            <a:r>
              <a:rPr lang="en-US" b="1" dirty="0"/>
              <a:t> 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0" y="170298"/>
            <a:ext cx="2111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THE KURDS</a:t>
            </a:r>
          </a:p>
        </p:txBody>
      </p:sp>
      <p:pic>
        <p:nvPicPr>
          <p:cNvPr id="6146" name="Picture 2" descr="Image result for kurdish milit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33800"/>
            <a:ext cx="383032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kurdistan ma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683" y="3200400"/>
            <a:ext cx="4577086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073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990600"/>
            <a:ext cx="86868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ISIS’ CAPTURE OF THE CITY OF MOSUL IN IRAQ WAS IMPORTANT AND ISIS </a:t>
            </a:r>
            <a:r>
              <a:rPr lang="en-US" sz="2400" b="1" dirty="0">
                <a:solidFill>
                  <a:srgbClr val="FFFF00"/>
                </a:solidFill>
              </a:rPr>
              <a:t>SPREAD OUT FROM THERE</a:t>
            </a:r>
            <a:r>
              <a:rPr lang="en-US" sz="2400" b="1" dirty="0">
                <a:solidFill>
                  <a:srgbClr val="0000FF"/>
                </a:solidFill>
              </a:rPr>
              <a:t>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b="1" dirty="0"/>
              <a:t>MOSUL, THE 2</a:t>
            </a:r>
            <a:r>
              <a:rPr lang="en-US" sz="2000" b="1" baseline="30000" dirty="0"/>
              <a:t>ND</a:t>
            </a:r>
            <a:r>
              <a:rPr lang="en-US" sz="2000" b="1" dirty="0"/>
              <a:t> LARGEST CITY IN IRAQ, IS CLOSE TO: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FF00"/>
                </a:solidFill>
              </a:rPr>
              <a:t>MAJOR OILFIELDS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FF00"/>
                </a:solidFill>
              </a:rPr>
              <a:t>KEY WATER SUPPLIES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b="1" dirty="0"/>
              <a:t>ISIS CAPTURED MOSUL IN </a:t>
            </a:r>
            <a:r>
              <a:rPr lang="en-US" sz="2000" b="1" dirty="0">
                <a:solidFill>
                  <a:srgbClr val="FFFF00"/>
                </a:solidFill>
              </a:rPr>
              <a:t>2014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b="1" dirty="0"/>
              <a:t>THE IRAQI ARMY, MILITIAS, &amp; COALITION FORCES HAVE BEEN FIGHTING TO RETAKE MOSUL AND ARE MAKING PROGRESS</a:t>
            </a:r>
          </a:p>
          <a:p>
            <a:r>
              <a:rPr lang="en-US" b="1" dirty="0"/>
              <a:t> 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352800" y="191080"/>
            <a:ext cx="1455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MOSUL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435" y="3810000"/>
            <a:ext cx="445008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0"/>
            <a:ext cx="3973286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22724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013698"/>
            <a:ext cx="8534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THE IRAQI ARMY IS MUCH </a:t>
            </a:r>
            <a:r>
              <a:rPr lang="en-US" sz="2400" b="1" dirty="0">
                <a:solidFill>
                  <a:schemeClr val="bg1"/>
                </a:solidFill>
              </a:rPr>
              <a:t>LARGER</a:t>
            </a:r>
            <a:r>
              <a:rPr lang="en-US" sz="2400" b="1" dirty="0"/>
              <a:t> THAN ISIS, BUT ALSO A MESS: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bg1"/>
                </a:solidFill>
              </a:rPr>
              <a:t>MORALE</a:t>
            </a:r>
            <a:r>
              <a:rPr lang="en-US" sz="2000" b="1" dirty="0"/>
              <a:t> IS POOR IN IRAQI ARMY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b="1" dirty="0"/>
              <a:t>IRAQI ARMY HAS BOTH </a:t>
            </a:r>
            <a:r>
              <a:rPr lang="en-US" sz="2000" b="1" dirty="0">
                <a:solidFill>
                  <a:schemeClr val="bg1"/>
                </a:solidFill>
              </a:rPr>
              <a:t>SUNNI</a:t>
            </a:r>
            <a:r>
              <a:rPr lang="en-US" sz="2000" b="1" dirty="0"/>
              <a:t> &amp; </a:t>
            </a:r>
            <a:r>
              <a:rPr lang="en-US" sz="2000" b="1" dirty="0">
                <a:solidFill>
                  <a:schemeClr val="bg1"/>
                </a:solidFill>
              </a:rPr>
              <a:t>SHIA</a:t>
            </a:r>
            <a:r>
              <a:rPr lang="en-US" sz="2000" b="1" dirty="0"/>
              <a:t> TROOPS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b="1" dirty="0"/>
              <a:t>SUNNI IRAQI SOLDIERS OFTEN DO NOT WANT TO FIGHT </a:t>
            </a:r>
            <a:r>
              <a:rPr lang="en-US" sz="2000" b="1" dirty="0">
                <a:solidFill>
                  <a:schemeClr val="bg1"/>
                </a:solidFill>
              </a:rPr>
              <a:t>SUNNI ISIS FORCES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40543" y="152400"/>
            <a:ext cx="30976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IRAQI ARMY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52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926681"/>
            <a:ext cx="4058620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34251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4745" y="737175"/>
            <a:ext cx="8458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THE SYRIAN CONFLICT HAS MADE ISIS MUCH </a:t>
            </a:r>
            <a:r>
              <a:rPr lang="en-US" sz="2400" b="1" dirty="0">
                <a:solidFill>
                  <a:srgbClr val="FFFF00"/>
                </a:solidFill>
              </a:rPr>
              <a:t>STRONGER</a:t>
            </a:r>
            <a:r>
              <a:rPr lang="en-US" sz="2400" b="1" dirty="0"/>
              <a:t>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FFFF00"/>
                </a:solidFill>
              </a:rPr>
              <a:t>ISIS</a:t>
            </a:r>
            <a:r>
              <a:rPr lang="en-US" sz="2000" b="1" dirty="0"/>
              <a:t> IS FIGHTING THE </a:t>
            </a:r>
            <a:r>
              <a:rPr lang="en-US" sz="2000" b="1" dirty="0">
                <a:solidFill>
                  <a:srgbClr val="FFFF00"/>
                </a:solidFill>
              </a:rPr>
              <a:t>SYRIAN GOV’T  </a:t>
            </a:r>
            <a:r>
              <a:rPr lang="en-US" sz="2000" b="1" dirty="0"/>
              <a:t>(AS ARE OTHER GROUPS)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b="1" dirty="0"/>
              <a:t>THE CRISIS IN SYRIA HAS HELPED </a:t>
            </a:r>
            <a:r>
              <a:rPr lang="en-US" sz="2000" b="1" dirty="0">
                <a:solidFill>
                  <a:srgbClr val="FFFF00"/>
                </a:solidFill>
              </a:rPr>
              <a:t>ISIS’ ATTACKS IN IRAQ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b="1" dirty="0"/>
              <a:t>ISIS AREAS IN SYRIA </a:t>
            </a:r>
            <a:r>
              <a:rPr lang="en-US" sz="2000" b="1" dirty="0">
                <a:solidFill>
                  <a:srgbClr val="FFFF00"/>
                </a:solidFill>
              </a:rPr>
              <a:t>PROVIDE WEAPONS &amp; MONEY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b="1" dirty="0"/>
              <a:t>WHEN FIGHTING SYRIAN TROOPS ISIS CAN SAFELY </a:t>
            </a:r>
            <a:r>
              <a:rPr lang="en-US" sz="2000" b="1" dirty="0">
                <a:solidFill>
                  <a:srgbClr val="FFFF00"/>
                </a:solidFill>
              </a:rPr>
              <a:t>RETREAT TO IRAQ </a:t>
            </a:r>
            <a:r>
              <a:rPr lang="en-US" sz="2000" b="1" dirty="0"/>
              <a:t>AND </a:t>
            </a:r>
            <a:r>
              <a:rPr lang="en-US" sz="2000" b="1" dirty="0">
                <a:solidFill>
                  <a:srgbClr val="FFFF00"/>
                </a:solidFill>
              </a:rPr>
              <a:t>VICE-VERSA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01455" y="152400"/>
            <a:ext cx="39508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THE SYRIAN CONFLICT</a:t>
            </a:r>
          </a:p>
        </p:txBody>
      </p:sp>
      <p:pic>
        <p:nvPicPr>
          <p:cNvPr id="7170" name="Picture 2" descr="Image result for ISIS fighting in sy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343400"/>
            <a:ext cx="436626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54" y="3124200"/>
            <a:ext cx="440012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00915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791</TotalTime>
  <Words>406</Words>
  <Application>Microsoft Office PowerPoint</Application>
  <PresentationFormat>On-screen Show (4:3)</PresentationFormat>
  <Paragraphs>61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Academy Engraved LET</vt:lpstr>
      <vt:lpstr>Arial</vt:lpstr>
      <vt:lpstr>Calibri</vt:lpstr>
      <vt:lpstr>Wingdings</vt:lpstr>
      <vt:lpstr>Office Theme</vt:lpstr>
      <vt:lpstr>ISIS</vt:lpstr>
      <vt:lpstr>WHAT IS ISIS?</vt:lpstr>
      <vt:lpstr>PowerPoint Presentation</vt:lpstr>
      <vt:lpstr>WHAT DOES ISIS WANT?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CURRENT SITUATION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ISIS</dc:title>
  <dc:creator>kevin</dc:creator>
  <cp:lastModifiedBy>Paluczak, Mike</cp:lastModifiedBy>
  <cp:revision>53</cp:revision>
  <dcterms:created xsi:type="dcterms:W3CDTF">2017-04-22T19:35:27Z</dcterms:created>
  <dcterms:modified xsi:type="dcterms:W3CDTF">2019-08-27T19:51:42Z</dcterms:modified>
</cp:coreProperties>
</file>