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1"/>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Lst>
  <p:sldSz cx="9144000" cy="5143500" type="screen16x9"/>
  <p:notesSz cx="6858000" cy="9144000"/>
  <p:embeddedFontLst>
    <p:embeddedFont>
      <p:font typeface="Raleway" panose="020B0604020202020204" charset="0"/>
      <p:regular r:id="rId22"/>
      <p:bold r:id="rId23"/>
      <p:italic r:id="rId24"/>
      <p:boldItalic r:id="rId25"/>
    </p:embeddedFont>
    <p:embeddedFont>
      <p:font typeface="Source Sans Pro" panose="020B0604020202020204" charset="0"/>
      <p:regular r:id="rId26"/>
      <p:bold r:id="rId27"/>
      <p:italic r:id="rId28"/>
      <p:boldItalic r:id="rId29"/>
    </p:embeddedFont>
    <p:embeddedFont>
      <p:font typeface="Calibri" panose="020F050202020403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7A7C7CA-6AE4-43D8-BB08-43449DD771B5}">
  <a:tblStyle styleId="{97A7C7CA-6AE4-43D8-BB08-43449DD771B5}"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4" d="100"/>
          <a:sy n="144" d="100"/>
        </p:scale>
        <p:origin x="65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6083f6bc9_0_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6083f6bc9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Print this for station four and five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26083f6bc9_0_6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26083f6bc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26083f6bc9_0_1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26083f6bc9_0_1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g26083f6bc9_0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1" name="Google Shape;141;g26083f6bc9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26083f6bc9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26083f6bc9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26083f6bc9_0_1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26083f6bc9_0_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26083f6bc9_0_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26083f6bc9_0_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26083f6bc9_0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26083f6bc9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g26083f6bc9_0_17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6" name="Google Shape;176;g26083f6bc9_0_17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g26083f6bc9_0_10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3" name="Google Shape;183;g26083f6bc9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2537710a13_0_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2537710a13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26083f6bc9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26083f6bc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26083f6bc9_0_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26083f6bc9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26083f6bc9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26083f6bc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26083f6bc9_0_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26083f6bc9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6083f6bc9_0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6083f6bc9_0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26083f6bc9_0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26083f6bc9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26083f6bc9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26083f6bc9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2" name="Google Shape;12;p2"/>
          <p:cNvSpPr txBox="1">
            <a:spLocks noGrp="1"/>
          </p:cNvSpPr>
          <p:nvPr>
            <p:ph type="subTitle" idx="1"/>
          </p:nvPr>
        </p:nvSpPr>
        <p:spPr>
          <a:xfrm>
            <a:off x="485875" y="1738075"/>
            <a:ext cx="8183700" cy="861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a:endParaRPr/>
          </a:p>
        </p:txBody>
      </p:sp>
      <p:sp>
        <p:nvSpPr>
          <p:cNvPr id="13" name="Google Shape;13;p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11"/>
          <p:cNvSpPr txBox="1">
            <a:spLocks noGrp="1"/>
          </p:cNvSpPr>
          <p:nvPr>
            <p:ph type="title" hasCustomPrompt="1"/>
          </p:nvPr>
        </p:nvSpPr>
        <p:spPr>
          <a:xfrm>
            <a:off x="311700" y="743001"/>
            <a:ext cx="8520600" cy="20064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a:spLocks noGrp="1"/>
          </p:cNvSpPr>
          <p:nvPr>
            <p:ph type="body" idx="1"/>
          </p:nvPr>
        </p:nvSpPr>
        <p:spPr>
          <a:xfrm>
            <a:off x="311700" y="2845182"/>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Clr>
                <a:schemeClr val="lt1"/>
              </a:buClr>
              <a:buSzPts val="1800"/>
              <a:buChar char="●"/>
              <a:defRPr>
                <a:solidFill>
                  <a:schemeClr val="lt1"/>
                </a:solidFill>
              </a:defRPr>
            </a:lvl1pPr>
            <a:lvl2pPr marL="914400" lvl="1" indent="-317500" algn="ctr">
              <a:spcBef>
                <a:spcPts val="1600"/>
              </a:spcBef>
              <a:spcAft>
                <a:spcPts val="0"/>
              </a:spcAft>
              <a:buClr>
                <a:schemeClr val="lt1"/>
              </a:buClr>
              <a:buSzPts val="1400"/>
              <a:buChar char="○"/>
              <a:defRPr>
                <a:solidFill>
                  <a:schemeClr val="lt1"/>
                </a:solidFill>
              </a:defRPr>
            </a:lvl2pPr>
            <a:lvl3pPr marL="1371600" lvl="2" indent="-317500" algn="ctr">
              <a:spcBef>
                <a:spcPts val="1600"/>
              </a:spcBef>
              <a:spcAft>
                <a:spcPts val="0"/>
              </a:spcAft>
              <a:buClr>
                <a:schemeClr val="lt1"/>
              </a:buClr>
              <a:buSzPts val="1400"/>
              <a:buChar char="■"/>
              <a:defRPr>
                <a:solidFill>
                  <a:schemeClr val="lt1"/>
                </a:solidFill>
              </a:defRPr>
            </a:lvl3pPr>
            <a:lvl4pPr marL="1828800" lvl="3" indent="-317500" algn="ctr">
              <a:spcBef>
                <a:spcPts val="1600"/>
              </a:spcBef>
              <a:spcAft>
                <a:spcPts val="0"/>
              </a:spcAft>
              <a:buClr>
                <a:schemeClr val="lt1"/>
              </a:buClr>
              <a:buSzPts val="1400"/>
              <a:buChar char="●"/>
              <a:defRPr>
                <a:solidFill>
                  <a:schemeClr val="lt1"/>
                </a:solidFill>
              </a:defRPr>
            </a:lvl4pPr>
            <a:lvl5pPr marL="2286000" lvl="4" indent="-317500" algn="ctr">
              <a:spcBef>
                <a:spcPts val="1600"/>
              </a:spcBef>
              <a:spcAft>
                <a:spcPts val="0"/>
              </a:spcAft>
              <a:buClr>
                <a:schemeClr val="lt1"/>
              </a:buClr>
              <a:buSzPts val="1400"/>
              <a:buChar char="○"/>
              <a:defRPr>
                <a:solidFill>
                  <a:schemeClr val="lt1"/>
                </a:solidFill>
              </a:defRPr>
            </a:lvl5pPr>
            <a:lvl6pPr marL="2743200" lvl="5" indent="-317500" algn="ctr">
              <a:spcBef>
                <a:spcPts val="1600"/>
              </a:spcBef>
              <a:spcAft>
                <a:spcPts val="0"/>
              </a:spcAft>
              <a:buClr>
                <a:schemeClr val="lt1"/>
              </a:buClr>
              <a:buSzPts val="1400"/>
              <a:buChar char="■"/>
              <a:defRPr>
                <a:solidFill>
                  <a:schemeClr val="lt1"/>
                </a:solidFill>
              </a:defRPr>
            </a:lvl6pPr>
            <a:lvl7pPr marL="3200400" lvl="6" indent="-317500" algn="ctr">
              <a:spcBef>
                <a:spcPts val="1600"/>
              </a:spcBef>
              <a:spcAft>
                <a:spcPts val="0"/>
              </a:spcAft>
              <a:buClr>
                <a:schemeClr val="lt1"/>
              </a:buClr>
              <a:buSzPts val="1400"/>
              <a:buChar char="●"/>
              <a:defRPr>
                <a:solidFill>
                  <a:schemeClr val="lt1"/>
                </a:solidFill>
              </a:defRPr>
            </a:lvl7pPr>
            <a:lvl8pPr marL="3657600" lvl="7" indent="-317500" algn="ctr">
              <a:spcBef>
                <a:spcPts val="1600"/>
              </a:spcBef>
              <a:spcAft>
                <a:spcPts val="0"/>
              </a:spcAft>
              <a:buClr>
                <a:schemeClr val="lt1"/>
              </a:buClr>
              <a:buSzPts val="1400"/>
              <a:buChar char="○"/>
              <a:defRPr>
                <a:solidFill>
                  <a:schemeClr val="lt1"/>
                </a:solidFill>
              </a:defRPr>
            </a:lvl8pPr>
            <a:lvl9pPr marL="4114800" lvl="8" indent="-317500" algn="ctr">
              <a:spcBef>
                <a:spcPts val="1600"/>
              </a:spcBef>
              <a:spcAft>
                <a:spcPts val="1600"/>
              </a:spcAft>
              <a:buClr>
                <a:schemeClr val="lt1"/>
              </a:buClr>
              <a:buSzPts val="1400"/>
              <a:buChar char="■"/>
              <a:defRPr>
                <a:solidFill>
                  <a:schemeClr val="lt1"/>
                </a:solidFill>
              </a:defRPr>
            </a:lvl9pPr>
          </a:lstStyle>
          <a:p>
            <a:endParaRPr/>
          </a:p>
        </p:txBody>
      </p:sp>
      <p:sp>
        <p:nvSpPr>
          <p:cNvPr id="51" name="Google Shape;51;p11"/>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2"/>
        <p:cNvGrpSpPr/>
        <p:nvPr/>
      </p:nvGrpSpPr>
      <p:grpSpPr>
        <a:xfrm>
          <a:off x="0" y="0"/>
          <a:ext cx="0" cy="0"/>
          <a:chOff x="0" y="0"/>
          <a:chExt cx="0" cy="0"/>
        </a:xfrm>
      </p:grpSpPr>
      <p:sp>
        <p:nvSpPr>
          <p:cNvPr id="53" name="Google Shape;53;p12"/>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485875" y="1714500"/>
            <a:ext cx="8183700" cy="7857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7" name="Google Shape;17;p3"/>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8"/>
        <p:cNvGrpSpPr/>
        <p:nvPr/>
      </p:nvGrpSpPr>
      <p:grpSpPr>
        <a:xfrm>
          <a:off x="0" y="0"/>
          <a:ext cx="0" cy="0"/>
          <a:chOff x="0" y="0"/>
          <a:chExt cx="0" cy="0"/>
        </a:xfrm>
      </p:grpSpPr>
      <p:sp>
        <p:nvSpPr>
          <p:cNvPr id="19" name="Google Shape;19;p4"/>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0" name="Google Shape;20;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21" name="Google Shape;21;p4"/>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2"/>
        <p:cNvGrpSpPr/>
        <p:nvPr/>
      </p:nvGrpSpPr>
      <p:grpSpPr>
        <a:xfrm>
          <a:off x="0" y="0"/>
          <a:ext cx="0" cy="0"/>
          <a:chOff x="0" y="0"/>
          <a:chExt cx="0" cy="0"/>
        </a:xfrm>
      </p:grpSpPr>
      <p:sp>
        <p:nvSpPr>
          <p:cNvPr id="23" name="Google Shape;23;p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4" name="Google Shape;24;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5" name="Google Shape;25;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6" name="Google Shape;26;p5"/>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7"/>
        <p:cNvGrpSpPr/>
        <p:nvPr/>
      </p:nvGrpSpPr>
      <p:grpSpPr>
        <a:xfrm>
          <a:off x="0" y="0"/>
          <a:ext cx="0" cy="0"/>
          <a:chOff x="0" y="0"/>
          <a:chExt cx="0" cy="0"/>
        </a:xfrm>
      </p:grpSpPr>
      <p:sp>
        <p:nvSpPr>
          <p:cNvPr id="28" name="Google Shape;28;p6"/>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9" name="Google Shape;29;p6"/>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0"/>
        <p:cNvGrpSpPr/>
        <p:nvPr/>
      </p:nvGrpSpPr>
      <p:grpSpPr>
        <a:xfrm>
          <a:off x="0" y="0"/>
          <a:ext cx="0" cy="0"/>
          <a:chOff x="0" y="0"/>
          <a:chExt cx="0" cy="0"/>
        </a:xfrm>
      </p:grpSpPr>
      <p:sp>
        <p:nvSpPr>
          <p:cNvPr id="31" name="Google Shape;31;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2" name="Google Shape;32;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3" name="Google Shape;33;p7"/>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2"/>
        </a:solidFill>
        <a:effectLst/>
      </p:bgPr>
    </p:bg>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90250" y="526350"/>
            <a:ext cx="5604000" cy="40908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a:endParaRPr/>
          </a:p>
        </p:txBody>
      </p:sp>
      <p:sp>
        <p:nvSpPr>
          <p:cNvPr id="36" name="Google Shape;36;p8"/>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9" name="Google Shape;39;p9"/>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0" name="Google Shape;40;p9"/>
          <p:cNvSpPr txBox="1">
            <a:spLocks noGrp="1"/>
          </p:cNvSpPr>
          <p:nvPr>
            <p:ph type="title"/>
          </p:nvPr>
        </p:nvSpPr>
        <p:spPr>
          <a:xfrm>
            <a:off x="265500" y="1181700"/>
            <a:ext cx="4045200" cy="1533600"/>
          </a:xfrm>
          <a:prstGeom prst="rect">
            <a:avLst/>
          </a:prstGeom>
        </p:spPr>
        <p:txBody>
          <a:bodyPr spcFirstLastPara="1" wrap="square" lIns="91425" tIns="91425" rIns="91425" bIns="91425" anchor="b" anchorCtr="0">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a:endParaRPr/>
          </a:p>
        </p:txBody>
      </p:sp>
      <p:sp>
        <p:nvSpPr>
          <p:cNvPr id="41" name="Google Shape;41;p9"/>
          <p:cNvSpPr txBox="1">
            <a:spLocks noGrp="1"/>
          </p:cNvSpPr>
          <p:nvPr>
            <p:ph type="subTitle" idx="1"/>
          </p:nvPr>
        </p:nvSpPr>
        <p:spPr>
          <a:xfrm>
            <a:off x="265500" y="2769001"/>
            <a:ext cx="4045200" cy="134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2" name="Google Shape;42;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lt1"/>
              </a:buClr>
              <a:buSzPts val="1800"/>
              <a:buChar char="●"/>
              <a:defRPr>
                <a:solidFill>
                  <a:schemeClr val="lt1"/>
                </a:solidFill>
              </a:defRPr>
            </a:lvl1pPr>
            <a:lvl2pPr marL="914400" lvl="1" indent="-317500">
              <a:spcBef>
                <a:spcPts val="1600"/>
              </a:spcBef>
              <a:spcAft>
                <a:spcPts val="0"/>
              </a:spcAft>
              <a:buClr>
                <a:schemeClr val="lt1"/>
              </a:buClr>
              <a:buSzPts val="1400"/>
              <a:buChar char="○"/>
              <a:defRPr>
                <a:solidFill>
                  <a:schemeClr val="lt1"/>
                </a:solidFill>
              </a:defRPr>
            </a:lvl2pPr>
            <a:lvl3pPr marL="1371600" lvl="2" indent="-317500">
              <a:spcBef>
                <a:spcPts val="1600"/>
              </a:spcBef>
              <a:spcAft>
                <a:spcPts val="0"/>
              </a:spcAft>
              <a:buClr>
                <a:schemeClr val="lt1"/>
              </a:buClr>
              <a:buSzPts val="1400"/>
              <a:buChar char="■"/>
              <a:defRPr>
                <a:solidFill>
                  <a:schemeClr val="lt1"/>
                </a:solidFill>
              </a:defRPr>
            </a:lvl3pPr>
            <a:lvl4pPr marL="1828800" lvl="3" indent="-317500">
              <a:spcBef>
                <a:spcPts val="1600"/>
              </a:spcBef>
              <a:spcAft>
                <a:spcPts val="0"/>
              </a:spcAft>
              <a:buClr>
                <a:schemeClr val="lt1"/>
              </a:buClr>
              <a:buSzPts val="1400"/>
              <a:buChar char="●"/>
              <a:defRPr>
                <a:solidFill>
                  <a:schemeClr val="lt1"/>
                </a:solidFill>
              </a:defRPr>
            </a:lvl4pPr>
            <a:lvl5pPr marL="2286000" lvl="4" indent="-317500">
              <a:spcBef>
                <a:spcPts val="1600"/>
              </a:spcBef>
              <a:spcAft>
                <a:spcPts val="0"/>
              </a:spcAft>
              <a:buClr>
                <a:schemeClr val="lt1"/>
              </a:buClr>
              <a:buSzPts val="1400"/>
              <a:buChar char="○"/>
              <a:defRPr>
                <a:solidFill>
                  <a:schemeClr val="lt1"/>
                </a:solidFill>
              </a:defRPr>
            </a:lvl5pPr>
            <a:lvl6pPr marL="2743200" lvl="5" indent="-317500">
              <a:spcBef>
                <a:spcPts val="1600"/>
              </a:spcBef>
              <a:spcAft>
                <a:spcPts val="0"/>
              </a:spcAft>
              <a:buClr>
                <a:schemeClr val="lt1"/>
              </a:buClr>
              <a:buSzPts val="1400"/>
              <a:buChar char="■"/>
              <a:defRPr>
                <a:solidFill>
                  <a:schemeClr val="lt1"/>
                </a:solidFill>
              </a:defRPr>
            </a:lvl6pPr>
            <a:lvl7pPr marL="3200400" lvl="6" indent="-317500">
              <a:spcBef>
                <a:spcPts val="1600"/>
              </a:spcBef>
              <a:spcAft>
                <a:spcPts val="0"/>
              </a:spcAft>
              <a:buClr>
                <a:schemeClr val="lt1"/>
              </a:buClr>
              <a:buSzPts val="1400"/>
              <a:buChar char="●"/>
              <a:defRPr>
                <a:solidFill>
                  <a:schemeClr val="lt1"/>
                </a:solidFill>
              </a:defRPr>
            </a:lvl7pPr>
            <a:lvl8pPr marL="3657600" lvl="7" indent="-317500">
              <a:spcBef>
                <a:spcPts val="1600"/>
              </a:spcBef>
              <a:spcAft>
                <a:spcPts val="0"/>
              </a:spcAft>
              <a:buClr>
                <a:schemeClr val="lt1"/>
              </a:buClr>
              <a:buSzPts val="1400"/>
              <a:buChar char="○"/>
              <a:defRPr>
                <a:solidFill>
                  <a:schemeClr val="lt1"/>
                </a:solidFill>
              </a:defRPr>
            </a:lvl8pPr>
            <a:lvl9pPr marL="4114800" lvl="8" indent="-317500">
              <a:spcBef>
                <a:spcPts val="1600"/>
              </a:spcBef>
              <a:spcAft>
                <a:spcPts val="1600"/>
              </a:spcAft>
              <a:buClr>
                <a:schemeClr val="lt1"/>
              </a:buClr>
              <a:buSzPts val="1400"/>
              <a:buChar char="■"/>
              <a:defRPr>
                <a:solidFill>
                  <a:schemeClr val="lt1"/>
                </a:solidFill>
              </a:defRPr>
            </a:lvl9pPr>
          </a:lstStyle>
          <a:p>
            <a:endParaRPr/>
          </a:p>
        </p:txBody>
      </p:sp>
      <p:sp>
        <p:nvSpPr>
          <p:cNvPr id="43" name="Google Shape;43;p9"/>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4"/>
        <p:cNvGrpSpPr/>
        <p:nvPr/>
      </p:nvGrpSpPr>
      <p:grpSpPr>
        <a:xfrm>
          <a:off x="0" y="0"/>
          <a:ext cx="0" cy="0"/>
          <a:chOff x="0" y="0"/>
          <a:chExt cx="0" cy="0"/>
        </a:xfrm>
      </p:grpSpPr>
      <p:sp>
        <p:nvSpPr>
          <p:cNvPr id="45" name="Google Shape;45;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2100"/>
              <a:buNone/>
              <a:defRPr sz="2100"/>
            </a:lvl1pPr>
          </a:lstStyle>
          <a:p>
            <a:endParaRPr/>
          </a:p>
        </p:txBody>
      </p:sp>
      <p:sp>
        <p:nvSpPr>
          <p:cNvPr id="46" name="Google Shape;46;p10"/>
          <p:cNvSpPr txBox="1">
            <a:spLocks noGrp="1"/>
          </p:cNvSpPr>
          <p:nvPr>
            <p:ph type="sldNum" idx="12"/>
          </p:nvPr>
        </p:nvSpPr>
        <p:spPr>
          <a:xfrm>
            <a:off x="8497999" y="4688759"/>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lu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62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sz="30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marL="914400" lvl="1"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marL="1371600" lvl="2"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marL="1828800" lvl="3"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marL="2286000" lvl="4"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marL="2743200" lvl="5"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marL="3200400" lvl="6"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marL="3657600" lvl="7" indent="-317500">
              <a:lnSpc>
                <a:spcPct val="115000"/>
              </a:lnSpc>
              <a:spcBef>
                <a:spcPts val="160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marL="4114800" lvl="8" indent="-317500">
              <a:lnSpc>
                <a:spcPct val="115000"/>
              </a:lnSpc>
              <a:spcBef>
                <a:spcPts val="1600"/>
              </a:spcBef>
              <a:spcAft>
                <a:spcPts val="160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a:endParaRPr/>
          </a:p>
        </p:txBody>
      </p:sp>
      <p:sp>
        <p:nvSpPr>
          <p:cNvPr id="8" name="Google Shape;8;p1"/>
          <p:cNvSpPr txBox="1">
            <a:spLocks noGrp="1"/>
          </p:cNvSpPr>
          <p:nvPr>
            <p:ph type="sldNum" idx="12"/>
          </p:nvPr>
        </p:nvSpPr>
        <p:spPr>
          <a:xfrm>
            <a:off x="8497999" y="4688759"/>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8" Type="http://schemas.openxmlformats.org/officeDocument/2006/relationships/hyperlink" Target="https://en.wikipedia.org/wiki/File:Rigveda_MS2097.jpg" TargetMode="External"/><Relationship Id="rId3" Type="http://schemas.openxmlformats.org/officeDocument/2006/relationships/image" Target="../media/image6.png"/><Relationship Id="rId7" Type="http://schemas.openxmlformats.org/officeDocument/2006/relationships/hyperlink" Target="https://en.wikipedia.org/wiki/Sanskrit"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en.wikipedia.org/wiki/Rigveda" TargetMode="External"/><Relationship Id="rId5" Type="http://schemas.openxmlformats.org/officeDocument/2006/relationships/image" Target="../media/image8.png"/><Relationship Id="rId10" Type="http://schemas.openxmlformats.org/officeDocument/2006/relationships/hyperlink" Target="https://commons.wikimedia.org/wiki/File:Krishna_and_Arjun_on_the_chariot,_Mahabharata,_18th-19th_century,_India.jpg" TargetMode="External"/><Relationship Id="rId4" Type="http://schemas.openxmlformats.org/officeDocument/2006/relationships/image" Target="../media/image7.png"/><Relationship Id="rId9" Type="http://schemas.openxmlformats.org/officeDocument/2006/relationships/hyperlink" Target="https://en.wikipedia.org/wiki/Mahabharata" TargetMode="Externa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www.youtube.com/watch?v=tbDdLN-NobI"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2.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85875" y="264475"/>
            <a:ext cx="8183700" cy="14736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Hinduism and Buddhism</a:t>
            </a:r>
            <a:endParaRPr/>
          </a:p>
        </p:txBody>
      </p:sp>
      <p:sp>
        <p:nvSpPr>
          <p:cNvPr id="59" name="Google Shape;59;p13"/>
          <p:cNvSpPr txBox="1">
            <a:spLocks noGrp="1"/>
          </p:cNvSpPr>
          <p:nvPr>
            <p:ph type="subTitle" idx="1"/>
          </p:nvPr>
        </p:nvSpPr>
        <p:spPr>
          <a:xfrm>
            <a:off x="485875" y="1585675"/>
            <a:ext cx="8183700" cy="86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3"/>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p23"/>
          <p:cNvSpPr txBox="1">
            <a:spLocks noGrp="1"/>
          </p:cNvSpPr>
          <p:nvPr>
            <p:ph type="body" idx="1"/>
          </p:nvPr>
        </p:nvSpPr>
        <p:spPr>
          <a:xfrm>
            <a:off x="311700" y="1152475"/>
            <a:ext cx="31638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100"/>
              <a:buFont typeface="Arial"/>
              <a:buNone/>
            </a:pPr>
            <a:r>
              <a:rPr lang="en" b="1">
                <a:solidFill>
                  <a:srgbClr val="222222"/>
                </a:solidFill>
                <a:highlight>
                  <a:srgbClr val="FFFFFF"/>
                </a:highlight>
                <a:latin typeface="Calibri"/>
                <a:ea typeface="Calibri"/>
                <a:cs typeface="Calibri"/>
                <a:sym typeface="Calibri"/>
              </a:rPr>
              <a:t>Aryans</a:t>
            </a:r>
            <a:r>
              <a:rPr lang="en">
                <a:solidFill>
                  <a:srgbClr val="222222"/>
                </a:solidFill>
                <a:highlight>
                  <a:srgbClr val="FFFFFF"/>
                </a:highlight>
                <a:latin typeface="Calibri"/>
                <a:ea typeface="Calibri"/>
                <a:cs typeface="Calibri"/>
                <a:sym typeface="Calibri"/>
              </a:rPr>
              <a:t> were nobles in ancient India and were believed to be descendants of a group that migrated into India around 1500 BCE. Some of the Aryan belief system was blended with Indian beliefs which contributed to creating Hinduism</a:t>
            </a:r>
            <a:endParaRPr/>
          </a:p>
        </p:txBody>
      </p:sp>
      <p:pic>
        <p:nvPicPr>
          <p:cNvPr id="125" name="Google Shape;125;p23"/>
          <p:cNvPicPr preferRelativeResize="0"/>
          <p:nvPr/>
        </p:nvPicPr>
        <p:blipFill>
          <a:blip r:embed="rId3">
            <a:alphaModFix/>
          </a:blip>
          <a:stretch>
            <a:fillRect/>
          </a:stretch>
        </p:blipFill>
        <p:spPr>
          <a:xfrm>
            <a:off x="3643128" y="120378"/>
            <a:ext cx="5337875" cy="47861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4"/>
          <p:cNvSpPr txBox="1">
            <a:spLocks noGrp="1"/>
          </p:cNvSpPr>
          <p:nvPr>
            <p:ph type="title"/>
          </p:nvPr>
        </p:nvSpPr>
        <p:spPr>
          <a:xfrm>
            <a:off x="253375" y="4847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Five</a:t>
            </a:r>
            <a:endParaRPr/>
          </a:p>
        </p:txBody>
      </p:sp>
      <p:sp>
        <p:nvSpPr>
          <p:cNvPr id="131" name="Google Shape;131;p24"/>
          <p:cNvSpPr txBox="1">
            <a:spLocks noGrp="1"/>
          </p:cNvSpPr>
          <p:nvPr>
            <p:ph type="body" idx="1"/>
          </p:nvPr>
        </p:nvSpPr>
        <p:spPr>
          <a:xfrm>
            <a:off x="253375" y="49315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rgbClr val="000000"/>
                </a:solidFill>
              </a:rPr>
              <a:t>The Hindu Caste System is </a:t>
            </a:r>
            <a:r>
              <a:rPr lang="en" sz="1600">
                <a:solidFill>
                  <a:srgbClr val="000000"/>
                </a:solidFill>
                <a:latin typeface="Calibri"/>
                <a:ea typeface="Calibri"/>
                <a:cs typeface="Calibri"/>
                <a:sym typeface="Calibri"/>
              </a:rPr>
              <a:t> is a </a:t>
            </a:r>
            <a:r>
              <a:rPr lang="en" sz="1600" b="1">
                <a:solidFill>
                  <a:srgbClr val="000000"/>
                </a:solidFill>
                <a:latin typeface="Calibri"/>
                <a:ea typeface="Calibri"/>
                <a:cs typeface="Calibri"/>
                <a:sym typeface="Calibri"/>
              </a:rPr>
              <a:t>rigid social hierarchy</a:t>
            </a:r>
            <a:r>
              <a:rPr lang="en" sz="1600">
                <a:solidFill>
                  <a:srgbClr val="000000"/>
                </a:solidFill>
                <a:latin typeface="Calibri"/>
                <a:ea typeface="Calibri"/>
                <a:cs typeface="Calibri"/>
                <a:sym typeface="Calibri"/>
              </a:rPr>
              <a:t>. It is a system for grouping people in society. It is called “rigid” because you cannot leave whichever caste you are born into. There is</a:t>
            </a:r>
            <a:r>
              <a:rPr lang="en" sz="1600" b="1">
                <a:solidFill>
                  <a:srgbClr val="000000"/>
                </a:solidFill>
                <a:latin typeface="Calibri"/>
                <a:ea typeface="Calibri"/>
                <a:cs typeface="Calibri"/>
                <a:sym typeface="Calibri"/>
              </a:rPr>
              <a:t> no social mobility. </a:t>
            </a:r>
            <a:r>
              <a:rPr lang="en" sz="1600">
                <a:solidFill>
                  <a:srgbClr val="000000"/>
                </a:solidFill>
                <a:latin typeface="Calibri"/>
                <a:ea typeface="Calibri"/>
                <a:cs typeface="Calibri"/>
                <a:sym typeface="Calibri"/>
              </a:rPr>
              <a:t>Your caste determines your</a:t>
            </a:r>
            <a:r>
              <a:rPr lang="en" sz="1600" b="1">
                <a:solidFill>
                  <a:srgbClr val="000000"/>
                </a:solidFill>
                <a:latin typeface="Calibri"/>
                <a:ea typeface="Calibri"/>
                <a:cs typeface="Calibri"/>
                <a:sym typeface="Calibri"/>
              </a:rPr>
              <a:t> job</a:t>
            </a:r>
            <a:r>
              <a:rPr lang="en" sz="1600">
                <a:solidFill>
                  <a:srgbClr val="000000"/>
                </a:solidFill>
                <a:latin typeface="Calibri"/>
                <a:ea typeface="Calibri"/>
                <a:cs typeface="Calibri"/>
                <a:sym typeface="Calibri"/>
              </a:rPr>
              <a:t>, where you </a:t>
            </a:r>
            <a:r>
              <a:rPr lang="en" sz="1600" b="1">
                <a:solidFill>
                  <a:srgbClr val="000000"/>
                </a:solidFill>
                <a:latin typeface="Calibri"/>
                <a:ea typeface="Calibri"/>
                <a:cs typeface="Calibri"/>
                <a:sym typeface="Calibri"/>
              </a:rPr>
              <a:t>live,</a:t>
            </a:r>
            <a:r>
              <a:rPr lang="en" sz="1600">
                <a:solidFill>
                  <a:srgbClr val="000000"/>
                </a:solidFill>
                <a:latin typeface="Calibri"/>
                <a:ea typeface="Calibri"/>
                <a:cs typeface="Calibri"/>
                <a:sym typeface="Calibri"/>
              </a:rPr>
              <a:t> and who you can </a:t>
            </a:r>
            <a:r>
              <a:rPr lang="en" sz="1600" b="1">
                <a:solidFill>
                  <a:srgbClr val="000000"/>
                </a:solidFill>
                <a:latin typeface="Calibri"/>
                <a:ea typeface="Calibri"/>
                <a:cs typeface="Calibri"/>
                <a:sym typeface="Calibri"/>
              </a:rPr>
              <a:t>associate with. </a:t>
            </a:r>
            <a:r>
              <a:rPr lang="en" sz="1600">
                <a:solidFill>
                  <a:srgbClr val="000000"/>
                </a:solidFill>
                <a:latin typeface="Calibri"/>
                <a:ea typeface="Calibri"/>
                <a:cs typeface="Calibri"/>
                <a:sym typeface="Calibri"/>
              </a:rPr>
              <a:t>You can only move out of the caste through the process of reincarnation. </a:t>
            </a:r>
            <a:endParaRPr sz="1600">
              <a:solidFill>
                <a:srgbClr val="000000"/>
              </a:solidFill>
              <a:latin typeface="Calibri"/>
              <a:ea typeface="Calibri"/>
              <a:cs typeface="Calibri"/>
              <a:sym typeface="Calibri"/>
            </a:endParaRPr>
          </a:p>
          <a:p>
            <a:pPr marL="0" lvl="0" indent="0" algn="l" rtl="0">
              <a:lnSpc>
                <a:spcPct val="150000"/>
              </a:lnSpc>
              <a:spcBef>
                <a:spcPts val="1600"/>
              </a:spcBef>
              <a:spcAft>
                <a:spcPts val="0"/>
              </a:spcAft>
              <a:buNone/>
            </a:pPr>
            <a:r>
              <a:rPr lang="en" sz="1600">
                <a:solidFill>
                  <a:schemeClr val="dk1"/>
                </a:solidFill>
                <a:latin typeface="Calibri"/>
                <a:ea typeface="Calibri"/>
                <a:cs typeface="Calibri"/>
                <a:sym typeface="Calibri"/>
              </a:rPr>
              <a:t>“…The fourfold division of castes was created by me [Vishnu] according to the apportionment [distribution] of qualities and duties….The duties of Brâhmins, Kshatriyas, and Vai</a:t>
            </a:r>
            <a:r>
              <a:rPr lang="en" sz="1600" i="1">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yas, and of </a:t>
            </a:r>
            <a:r>
              <a:rPr lang="en" sz="1600" i="1">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ûdras, too...are distinguished according to the qualities born of nature. Tranquillity, restraint of the senses, penance, purity, forgiveness, straightforwardness, also knowledge, experience, and belief (in a future world), this is the natural duty of Brâhmins. Valour, glory, courage, dexterity, not slinking away from battle, gifts, exercise of lordly power, this is the natural duty of Kshatriyas. Agriculture, tending cattle, trade, (this) is the natural duty of Vai</a:t>
            </a:r>
            <a:r>
              <a:rPr lang="en" sz="1600" i="1">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yas, And the natural duty of </a:t>
            </a:r>
            <a:r>
              <a:rPr lang="en" sz="1600" i="1">
                <a:solidFill>
                  <a:schemeClr val="dk1"/>
                </a:solidFill>
                <a:latin typeface="Calibri"/>
                <a:ea typeface="Calibri"/>
                <a:cs typeface="Calibri"/>
                <a:sym typeface="Calibri"/>
              </a:rPr>
              <a:t>S</a:t>
            </a:r>
            <a:r>
              <a:rPr lang="en" sz="1600">
                <a:solidFill>
                  <a:schemeClr val="dk1"/>
                </a:solidFill>
                <a:latin typeface="Calibri"/>
                <a:ea typeface="Calibri"/>
                <a:cs typeface="Calibri"/>
                <a:sym typeface="Calibri"/>
              </a:rPr>
              <a:t>ûdras, too, consists in service. (Every) man intent on his own respective duties obtains perfection.  </a:t>
            </a:r>
            <a:endParaRPr sz="1600">
              <a:solidFill>
                <a:schemeClr val="dk1"/>
              </a:solidFill>
              <a:latin typeface="Calibri"/>
              <a:ea typeface="Calibri"/>
              <a:cs typeface="Calibri"/>
              <a:sym typeface="Calibri"/>
            </a:endParaRPr>
          </a:p>
          <a:p>
            <a:pPr marL="3200400" lvl="0" indent="457200" algn="l" rtl="0">
              <a:lnSpc>
                <a:spcPct val="150000"/>
              </a:lnSpc>
              <a:spcBef>
                <a:spcPts val="0"/>
              </a:spcBef>
              <a:spcAft>
                <a:spcPts val="0"/>
              </a:spcAft>
              <a:buClr>
                <a:schemeClr val="dk1"/>
              </a:buClr>
              <a:buSzPts val="1100"/>
              <a:buFont typeface="Arial"/>
              <a:buNone/>
            </a:pPr>
            <a:r>
              <a:rPr lang="en" sz="1500" i="1">
                <a:solidFill>
                  <a:schemeClr val="dk1"/>
                </a:solidFill>
                <a:latin typeface="Calibri"/>
                <a:ea typeface="Calibri"/>
                <a:cs typeface="Calibri"/>
                <a:sym typeface="Calibri"/>
              </a:rPr>
              <a:t>Bhagavad Gita </a:t>
            </a:r>
            <a:r>
              <a:rPr lang="en" sz="1500">
                <a:solidFill>
                  <a:schemeClr val="dk1"/>
                </a:solidFill>
                <a:latin typeface="Calibri"/>
                <a:ea typeface="Calibri"/>
                <a:cs typeface="Calibri"/>
                <a:sym typeface="Calibri"/>
              </a:rPr>
              <a:t>explaining the importance of caste-duty</a:t>
            </a:r>
            <a:endParaRPr sz="1500">
              <a:solidFill>
                <a:schemeClr val="dk1"/>
              </a:solidFill>
              <a:latin typeface="Calibri"/>
              <a:ea typeface="Calibri"/>
              <a:cs typeface="Calibri"/>
              <a:sym typeface="Calibri"/>
            </a:endParaRPr>
          </a:p>
          <a:p>
            <a:pPr marL="0" lvl="0" indent="0" algn="l" rtl="0">
              <a:spcBef>
                <a:spcPts val="0"/>
              </a:spcBef>
              <a:spcAft>
                <a:spcPts val="0"/>
              </a:spcAft>
              <a:buNone/>
            </a:pPr>
            <a:endParaRPr sz="1600">
              <a:solidFill>
                <a:schemeClr val="dk1"/>
              </a:solidFill>
              <a:latin typeface="Calibri"/>
              <a:ea typeface="Calibri"/>
              <a:cs typeface="Calibri"/>
              <a:sym typeface="Calibri"/>
            </a:endParaRPr>
          </a:p>
          <a:p>
            <a:pPr marL="0" lvl="0" indent="0" algn="l" rtl="0">
              <a:spcBef>
                <a:spcPts val="1600"/>
              </a:spcBef>
              <a:spcAft>
                <a:spcPts val="1600"/>
              </a:spcAft>
              <a:buNone/>
            </a:pPr>
            <a:endParaRPr sz="1600">
              <a:solidFill>
                <a:schemeClr val="dk1"/>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7" name="Google Shape;137;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38" name="Google Shape;138;p25"/>
          <p:cNvPicPr preferRelativeResize="0"/>
          <p:nvPr/>
        </p:nvPicPr>
        <p:blipFill>
          <a:blip r:embed="rId3">
            <a:alphaModFix/>
          </a:blip>
          <a:stretch>
            <a:fillRect/>
          </a:stretch>
        </p:blipFill>
        <p:spPr>
          <a:xfrm>
            <a:off x="1651500" y="158125"/>
            <a:ext cx="5715000" cy="47339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26"/>
          <p:cNvSpPr txBox="1">
            <a:spLocks noGrp="1"/>
          </p:cNvSpPr>
          <p:nvPr>
            <p:ph type="title"/>
          </p:nvPr>
        </p:nvSpPr>
        <p:spPr>
          <a:xfrm>
            <a:off x="311700" y="951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Six</a:t>
            </a:r>
            <a:endParaRPr/>
          </a:p>
        </p:txBody>
      </p:sp>
      <p:sp>
        <p:nvSpPr>
          <p:cNvPr id="144" name="Google Shape;144;p26"/>
          <p:cNvSpPr txBox="1">
            <a:spLocks noGrp="1"/>
          </p:cNvSpPr>
          <p:nvPr>
            <p:ph type="body" idx="1"/>
          </p:nvPr>
        </p:nvSpPr>
        <p:spPr>
          <a:xfrm>
            <a:off x="265025" y="1094150"/>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None/>
            </a:pPr>
            <a:r>
              <a:rPr lang="en" b="1">
                <a:solidFill>
                  <a:schemeClr val="dk1"/>
                </a:solidFill>
                <a:highlight>
                  <a:srgbClr val="FFFFFF"/>
                </a:highlight>
                <a:latin typeface="Calibri"/>
                <a:ea typeface="Calibri"/>
                <a:cs typeface="Calibri"/>
                <a:sym typeface="Calibri"/>
              </a:rPr>
              <a:t>Hinduism</a:t>
            </a:r>
            <a:r>
              <a:rPr lang="en">
                <a:solidFill>
                  <a:schemeClr val="dk1"/>
                </a:solidFill>
                <a:highlight>
                  <a:srgbClr val="FFFFFF"/>
                </a:highlight>
                <a:latin typeface="Calibri"/>
                <a:ea typeface="Calibri"/>
                <a:cs typeface="Calibri"/>
                <a:sym typeface="Calibri"/>
              </a:rPr>
              <a:t> is a belief system that originated in the </a:t>
            </a:r>
            <a:r>
              <a:rPr lang="en" b="1">
                <a:solidFill>
                  <a:schemeClr val="dk1"/>
                </a:solidFill>
                <a:highlight>
                  <a:srgbClr val="FFFFFF"/>
                </a:highlight>
                <a:latin typeface="Calibri"/>
                <a:ea typeface="Calibri"/>
                <a:cs typeface="Calibri"/>
                <a:sym typeface="Calibri"/>
              </a:rPr>
              <a:t>Indus River Valley</a:t>
            </a:r>
            <a:r>
              <a:rPr lang="en">
                <a:solidFill>
                  <a:schemeClr val="dk1"/>
                </a:solidFill>
                <a:highlight>
                  <a:srgbClr val="FFFFFF"/>
                </a:highlight>
                <a:latin typeface="Calibri"/>
                <a:ea typeface="Calibri"/>
                <a:cs typeface="Calibri"/>
                <a:sym typeface="Calibri"/>
              </a:rPr>
              <a:t>. There is </a:t>
            </a:r>
            <a:r>
              <a:rPr lang="en" b="1">
                <a:solidFill>
                  <a:schemeClr val="dk1"/>
                </a:solidFill>
                <a:highlight>
                  <a:srgbClr val="FFFFFF"/>
                </a:highlight>
                <a:latin typeface="Calibri"/>
                <a:ea typeface="Calibri"/>
                <a:cs typeface="Calibri"/>
                <a:sym typeface="Calibri"/>
              </a:rPr>
              <a:t>no single founder</a:t>
            </a:r>
            <a:r>
              <a:rPr lang="en">
                <a:solidFill>
                  <a:schemeClr val="dk1"/>
                </a:solidFill>
                <a:highlight>
                  <a:srgbClr val="FFFFFF"/>
                </a:highlight>
                <a:latin typeface="Calibri"/>
                <a:ea typeface="Calibri"/>
                <a:cs typeface="Calibri"/>
                <a:sym typeface="Calibri"/>
              </a:rPr>
              <a:t> or date of the belief system’s creation because it is based on the beliefs and practices of a diverse group of people who added to the religion over thousands of years. </a:t>
            </a:r>
            <a:endParaRPr>
              <a:solidFill>
                <a:schemeClr val="dk1"/>
              </a:solidFill>
              <a:highlight>
                <a:srgbClr val="FFFFFF"/>
              </a:highlight>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endParaRPr>
              <a:solidFill>
                <a:schemeClr val="dk1"/>
              </a:solidFill>
              <a:highlight>
                <a:srgbClr val="FFFFFF"/>
              </a:highlight>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Hinduism’s sacred text is </a:t>
            </a:r>
            <a:r>
              <a:rPr lang="en" b="1">
                <a:solidFill>
                  <a:schemeClr val="dk1"/>
                </a:solidFill>
                <a:highlight>
                  <a:srgbClr val="FFFFFF"/>
                </a:highlight>
                <a:latin typeface="Calibri"/>
                <a:ea typeface="Calibri"/>
                <a:cs typeface="Calibri"/>
                <a:sym typeface="Calibri"/>
              </a:rPr>
              <a:t>the Vedas</a:t>
            </a:r>
            <a:r>
              <a:rPr lang="en">
                <a:solidFill>
                  <a:schemeClr val="dk1"/>
                </a:solidFill>
                <a:highlight>
                  <a:srgbClr val="FFFFFF"/>
                </a:highlight>
                <a:latin typeface="Calibri"/>
                <a:ea typeface="Calibri"/>
                <a:cs typeface="Calibri"/>
                <a:sym typeface="Calibri"/>
              </a:rPr>
              <a:t>, a collection of hymns and ritual texts that were compiled over a long period of time from different authors. </a:t>
            </a:r>
            <a:endParaRPr>
              <a:solidFill>
                <a:schemeClr val="dk1"/>
              </a:solidFill>
              <a:highlight>
                <a:srgbClr val="FFFFFF"/>
              </a:highlight>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endParaRPr>
              <a:solidFill>
                <a:schemeClr val="dk1"/>
              </a:solidFill>
              <a:highlight>
                <a:srgbClr val="FFFFFF"/>
              </a:highlight>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r>
              <a:rPr lang="en">
                <a:solidFill>
                  <a:schemeClr val="dk1"/>
                </a:solidFill>
                <a:highlight>
                  <a:srgbClr val="FFFFFF"/>
                </a:highlight>
                <a:latin typeface="Calibri"/>
                <a:ea typeface="Calibri"/>
                <a:cs typeface="Calibri"/>
                <a:sym typeface="Calibri"/>
              </a:rPr>
              <a:t>Hinduism is followed by the majority of people in </a:t>
            </a:r>
            <a:r>
              <a:rPr lang="en" b="1">
                <a:solidFill>
                  <a:schemeClr val="dk1"/>
                </a:solidFill>
                <a:highlight>
                  <a:srgbClr val="FFFFFF"/>
                </a:highlight>
                <a:latin typeface="Calibri"/>
                <a:ea typeface="Calibri"/>
                <a:cs typeface="Calibri"/>
                <a:sym typeface="Calibri"/>
              </a:rPr>
              <a:t>India</a:t>
            </a:r>
            <a:r>
              <a:rPr lang="en">
                <a:solidFill>
                  <a:schemeClr val="dk1"/>
                </a:solidFill>
                <a:highlight>
                  <a:srgbClr val="FFFFFF"/>
                </a:highlight>
                <a:latin typeface="Calibri"/>
                <a:ea typeface="Calibri"/>
                <a:cs typeface="Calibri"/>
                <a:sym typeface="Calibri"/>
              </a:rPr>
              <a:t> and Nepal, but it also exists among significant populations outside of the sub continent and has over 900 million followers worldwide.</a:t>
            </a:r>
            <a:r>
              <a:rPr lang="en" sz="1600">
                <a:solidFill>
                  <a:schemeClr val="dk1"/>
                </a:solidFill>
                <a:highlight>
                  <a:srgbClr val="FFFFFF"/>
                </a:highlight>
                <a:latin typeface="Calibri"/>
                <a:ea typeface="Calibri"/>
                <a:cs typeface="Calibri"/>
                <a:sym typeface="Calibri"/>
              </a:rPr>
              <a:t> </a:t>
            </a:r>
            <a:endParaRPr sz="1600">
              <a:solidFill>
                <a:schemeClr val="dk1"/>
              </a:solidFill>
              <a:highlight>
                <a:srgbClr val="FFFFFF"/>
              </a:highlight>
              <a:latin typeface="Calibri"/>
              <a:ea typeface="Calibri"/>
              <a:cs typeface="Calibri"/>
              <a:sym typeface="Calibri"/>
            </a:endParaRPr>
          </a:p>
          <a:p>
            <a:pPr marL="0" lvl="0" indent="0" algn="l" rtl="0">
              <a:lnSpc>
                <a:spcPct val="130000"/>
              </a:lnSpc>
              <a:spcBef>
                <a:spcPts val="0"/>
              </a:spcBef>
              <a:spcAft>
                <a:spcPts val="0"/>
              </a:spcAft>
              <a:buClr>
                <a:schemeClr val="dk1"/>
              </a:buClr>
              <a:buSzPts val="1100"/>
              <a:buFont typeface="Arial"/>
              <a:buNone/>
            </a:pPr>
            <a:endParaRPr sz="1600">
              <a:solidFill>
                <a:schemeClr val="dk1"/>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None/>
            </a:pPr>
            <a:endParaRPr sz="1600" b="1">
              <a:solidFill>
                <a:schemeClr val="dk1"/>
              </a:solidFill>
              <a:highlight>
                <a:srgbClr val="FFFFFF"/>
              </a:highlight>
              <a:latin typeface="Calibri"/>
              <a:ea typeface="Calibri"/>
              <a:cs typeface="Calibri"/>
              <a:sym typeface="Calibri"/>
            </a:endParaRPr>
          </a:p>
          <a:p>
            <a:pPr marL="0" lvl="0" indent="0" algn="l" rtl="0">
              <a:spcBef>
                <a:spcPts val="0"/>
              </a:spcBef>
              <a:spcAft>
                <a:spcPts val="1600"/>
              </a:spcAft>
              <a:buNone/>
            </a:pPr>
            <a:endParaRPr sz="16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7</a:t>
            </a:r>
            <a:endParaRPr/>
          </a:p>
        </p:txBody>
      </p:sp>
      <p:pic>
        <p:nvPicPr>
          <p:cNvPr id="150" name="Google Shape;150;p27"/>
          <p:cNvPicPr preferRelativeResize="0"/>
          <p:nvPr/>
        </p:nvPicPr>
        <p:blipFill rotWithShape="1">
          <a:blip r:embed="rId3">
            <a:alphaModFix/>
          </a:blip>
          <a:srcRect b="18752"/>
          <a:stretch/>
        </p:blipFill>
        <p:spPr>
          <a:xfrm>
            <a:off x="1248750" y="552363"/>
            <a:ext cx="2028825" cy="1571625"/>
          </a:xfrm>
          <a:prstGeom prst="rect">
            <a:avLst/>
          </a:prstGeom>
          <a:noFill/>
          <a:ln>
            <a:noFill/>
          </a:ln>
        </p:spPr>
      </p:pic>
      <p:pic>
        <p:nvPicPr>
          <p:cNvPr id="151" name="Google Shape;151;p27"/>
          <p:cNvPicPr preferRelativeResize="0"/>
          <p:nvPr/>
        </p:nvPicPr>
        <p:blipFill rotWithShape="1">
          <a:blip r:embed="rId4">
            <a:alphaModFix/>
          </a:blip>
          <a:srcRect t="4502" b="36639"/>
          <a:stretch/>
        </p:blipFill>
        <p:spPr>
          <a:xfrm>
            <a:off x="3739250" y="538075"/>
            <a:ext cx="1847850" cy="1600200"/>
          </a:xfrm>
          <a:prstGeom prst="rect">
            <a:avLst/>
          </a:prstGeom>
          <a:noFill/>
          <a:ln>
            <a:noFill/>
          </a:ln>
        </p:spPr>
      </p:pic>
      <p:pic>
        <p:nvPicPr>
          <p:cNvPr id="152" name="Google Shape;152;p27"/>
          <p:cNvPicPr preferRelativeResize="0"/>
          <p:nvPr/>
        </p:nvPicPr>
        <p:blipFill rotWithShape="1">
          <a:blip r:embed="rId5">
            <a:alphaModFix/>
          </a:blip>
          <a:srcRect l="4242" r="6063"/>
          <a:stretch/>
        </p:blipFill>
        <p:spPr>
          <a:xfrm>
            <a:off x="6195525" y="235600"/>
            <a:ext cx="1981200" cy="1581150"/>
          </a:xfrm>
          <a:prstGeom prst="rect">
            <a:avLst/>
          </a:prstGeom>
          <a:noFill/>
          <a:ln>
            <a:noFill/>
          </a:ln>
        </p:spPr>
      </p:pic>
      <p:graphicFrame>
        <p:nvGraphicFramePr>
          <p:cNvPr id="153" name="Google Shape;153;p27"/>
          <p:cNvGraphicFramePr/>
          <p:nvPr/>
        </p:nvGraphicFramePr>
        <p:xfrm>
          <a:off x="1023650" y="152400"/>
          <a:ext cx="7279050" cy="5984665"/>
        </p:xfrm>
        <a:graphic>
          <a:graphicData uri="http://schemas.openxmlformats.org/drawingml/2006/table">
            <a:tbl>
              <a:tblPr>
                <a:noFill/>
                <a:tableStyleId>{97A7C7CA-6AE4-43D8-BB08-43449DD771B5}</a:tableStyleId>
              </a:tblPr>
              <a:tblGrid>
                <a:gridCol w="2426350">
                  <a:extLst>
                    <a:ext uri="{9D8B030D-6E8A-4147-A177-3AD203B41FA5}">
                      <a16:colId xmlns:a16="http://schemas.microsoft.com/office/drawing/2014/main" val="20000"/>
                    </a:ext>
                  </a:extLst>
                </a:gridCol>
                <a:gridCol w="2426350">
                  <a:extLst>
                    <a:ext uri="{9D8B030D-6E8A-4147-A177-3AD203B41FA5}">
                      <a16:colId xmlns:a16="http://schemas.microsoft.com/office/drawing/2014/main" val="20001"/>
                    </a:ext>
                  </a:extLst>
                </a:gridCol>
                <a:gridCol w="2426350">
                  <a:extLst>
                    <a:ext uri="{9D8B030D-6E8A-4147-A177-3AD203B41FA5}">
                      <a16:colId xmlns:a16="http://schemas.microsoft.com/office/drawing/2014/main" val="20002"/>
                    </a:ext>
                  </a:extLst>
                </a:gridCol>
              </a:tblGrid>
              <a:tr h="374175">
                <a:tc>
                  <a:txBody>
                    <a:bodyPr/>
                    <a:lstStyle/>
                    <a:p>
                      <a:pPr marL="0" lvl="0" indent="0" algn="ctr" rtl="0">
                        <a:spcBef>
                          <a:spcPts val="0"/>
                        </a:spcBef>
                        <a:spcAft>
                          <a:spcPts val="0"/>
                        </a:spcAft>
                        <a:buNone/>
                      </a:pPr>
                      <a:r>
                        <a:rPr lang="en" sz="1000" b="1">
                          <a:latin typeface="Calibri"/>
                          <a:ea typeface="Calibri"/>
                          <a:cs typeface="Calibri"/>
                          <a:sym typeface="Calibri"/>
                        </a:rPr>
                        <a:t>Rig Veda </a:t>
                      </a:r>
                      <a:endParaRPr sz="1000" b="1">
                        <a:latin typeface="Calibri"/>
                        <a:ea typeface="Calibri"/>
                        <a:cs typeface="Calibri"/>
                        <a:sym typeface="Calibri"/>
                      </a:endParaRPr>
                    </a:p>
                  </a:txBody>
                  <a:tcPr marL="63500" marR="63500" marT="63500" marB="63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lvl="0" indent="0" algn="ctr" rtl="0">
                        <a:spcBef>
                          <a:spcPts val="0"/>
                        </a:spcBef>
                        <a:spcAft>
                          <a:spcPts val="0"/>
                        </a:spcAft>
                        <a:buNone/>
                      </a:pPr>
                      <a:r>
                        <a:rPr lang="en" sz="1000" b="1">
                          <a:latin typeface="Calibri"/>
                          <a:ea typeface="Calibri"/>
                          <a:cs typeface="Calibri"/>
                          <a:sym typeface="Calibri"/>
                        </a:rPr>
                        <a:t>The Upanishads</a:t>
                      </a:r>
                      <a:endParaRPr sz="1000" b="1">
                        <a:latin typeface="Calibri"/>
                        <a:ea typeface="Calibri"/>
                        <a:cs typeface="Calibri"/>
                        <a:sym typeface="Calibri"/>
                      </a:endParaRPr>
                    </a:p>
                  </a:txBody>
                  <a:tcPr marL="63500" marR="63500" marT="63500" marB="63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tc>
                  <a:txBody>
                    <a:bodyPr/>
                    <a:lstStyle/>
                    <a:p>
                      <a:pPr marL="0" marR="25400" lvl="0" indent="0" algn="ctr" rtl="0">
                        <a:spcBef>
                          <a:spcPts val="0"/>
                        </a:spcBef>
                        <a:spcAft>
                          <a:spcPts val="0"/>
                        </a:spcAft>
                        <a:buNone/>
                      </a:pPr>
                      <a:r>
                        <a:rPr lang="en" sz="1000" b="1">
                          <a:latin typeface="Calibri"/>
                          <a:ea typeface="Calibri"/>
                          <a:cs typeface="Calibri"/>
                          <a:sym typeface="Calibri"/>
                        </a:rPr>
                        <a:t> Mahabharata and Bhagavad Gita</a:t>
                      </a:r>
                      <a:endParaRPr sz="1000" b="1">
                        <a:latin typeface="Calibri"/>
                        <a:ea typeface="Calibri"/>
                        <a:cs typeface="Calibri"/>
                        <a:sym typeface="Calibri"/>
                      </a:endParaRPr>
                    </a:p>
                  </a:txBody>
                  <a:tcPr marL="63500" marR="63500" marT="63500" marB="63500" anchor="ctr">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solidFill>
                      <a:srgbClr val="D9D9D9"/>
                    </a:solidFill>
                  </a:tcPr>
                </a:tc>
                <a:extLst>
                  <a:ext uri="{0D108BD9-81ED-4DB2-BD59-A6C34878D82A}">
                    <a16:rowId xmlns:a16="http://schemas.microsoft.com/office/drawing/2014/main" val="10000"/>
                  </a:ext>
                </a:extLst>
              </a:tr>
              <a:tr h="897200">
                <a:tc>
                  <a:txBody>
                    <a:bodyPr/>
                    <a:lstStyle/>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800">
                          <a:solidFill>
                            <a:srgbClr val="663366"/>
                          </a:solidFill>
                          <a:uFill>
                            <a:noFill/>
                          </a:uFill>
                          <a:latin typeface="Calibri"/>
                          <a:ea typeface="Calibri"/>
                          <a:cs typeface="Calibri"/>
                          <a:sym typeface="Calibri"/>
                          <a:hlinkClick r:id="rId6"/>
                        </a:rPr>
                        <a:t>Rig Veda</a:t>
                      </a:r>
                      <a:r>
                        <a:rPr lang="en" sz="800">
                          <a:solidFill>
                            <a:srgbClr val="252525"/>
                          </a:solidFill>
                          <a:latin typeface="Calibri"/>
                          <a:ea typeface="Calibri"/>
                          <a:cs typeface="Calibri"/>
                          <a:sym typeface="Calibri"/>
                        </a:rPr>
                        <a:t> in </a:t>
                      </a:r>
                      <a:r>
                        <a:rPr lang="en" sz="800">
                          <a:solidFill>
                            <a:srgbClr val="663366"/>
                          </a:solidFill>
                          <a:uFill>
                            <a:noFill/>
                          </a:uFill>
                          <a:latin typeface="Calibri"/>
                          <a:ea typeface="Calibri"/>
                          <a:cs typeface="Calibri"/>
                          <a:sym typeface="Calibri"/>
                          <a:hlinkClick r:id="rId7"/>
                        </a:rPr>
                        <a:t>Sanskrit</a:t>
                      </a:r>
                      <a:r>
                        <a:rPr lang="en" sz="800">
                          <a:solidFill>
                            <a:srgbClr val="252525"/>
                          </a:solidFill>
                          <a:latin typeface="Calibri"/>
                          <a:ea typeface="Calibri"/>
                          <a:cs typeface="Calibri"/>
                          <a:sym typeface="Calibri"/>
                        </a:rPr>
                        <a:t> on paper, India, early 19th c. </a:t>
                      </a:r>
                      <a:r>
                        <a:rPr lang="en" sz="800" u="sng">
                          <a:solidFill>
                            <a:srgbClr val="1155CC"/>
                          </a:solidFill>
                          <a:latin typeface="Calibri"/>
                          <a:ea typeface="Calibri"/>
                          <a:cs typeface="Calibri"/>
                          <a:sym typeface="Calibri"/>
                          <a:hlinkClick r:id="rId8"/>
                        </a:rPr>
                        <a:t>Source.</a:t>
                      </a:r>
                      <a:endParaRPr sz="800">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800">
                          <a:latin typeface="Calibri"/>
                          <a:ea typeface="Calibri"/>
                          <a:cs typeface="Calibri"/>
                          <a:sym typeface="Calibri"/>
                        </a:rPr>
                        <a:t>Cover of a modern publication of of the Upanishads. </a:t>
                      </a:r>
                      <a:endParaRPr sz="800">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ctr" rtl="0">
                        <a:spcBef>
                          <a:spcPts val="0"/>
                        </a:spcBef>
                        <a:spcAft>
                          <a:spcPts val="0"/>
                        </a:spcAft>
                        <a:buNone/>
                      </a:pPr>
                      <a:endParaRPr sz="1100">
                        <a:latin typeface="Calibri"/>
                        <a:ea typeface="Calibri"/>
                        <a:cs typeface="Calibri"/>
                        <a:sym typeface="Calibri"/>
                      </a:endParaRPr>
                    </a:p>
                    <a:p>
                      <a:pPr marL="0" lvl="0" indent="0" algn="l" rtl="0">
                        <a:spcBef>
                          <a:spcPts val="0"/>
                        </a:spcBef>
                        <a:spcAft>
                          <a:spcPts val="0"/>
                        </a:spcAft>
                        <a:buNone/>
                      </a:pPr>
                      <a:r>
                        <a:rPr lang="en" sz="800">
                          <a:solidFill>
                            <a:srgbClr val="252525"/>
                          </a:solidFill>
                          <a:latin typeface="Calibri"/>
                          <a:ea typeface="Calibri"/>
                          <a:cs typeface="Calibri"/>
                          <a:sym typeface="Calibri"/>
                        </a:rPr>
                        <a:t>Illustration of Krishna and Arjun on the chariot, </a:t>
                      </a:r>
                      <a:r>
                        <a:rPr lang="en" sz="800">
                          <a:solidFill>
                            <a:srgbClr val="663366"/>
                          </a:solidFill>
                          <a:uFill>
                            <a:noFill/>
                          </a:uFill>
                          <a:latin typeface="Calibri"/>
                          <a:ea typeface="Calibri"/>
                          <a:cs typeface="Calibri"/>
                          <a:sym typeface="Calibri"/>
                          <a:hlinkClick r:id="rId9"/>
                        </a:rPr>
                        <a:t>Mahabharata</a:t>
                      </a:r>
                      <a:r>
                        <a:rPr lang="en" sz="800">
                          <a:solidFill>
                            <a:srgbClr val="252525"/>
                          </a:solidFill>
                          <a:latin typeface="Calibri"/>
                          <a:ea typeface="Calibri"/>
                          <a:cs typeface="Calibri"/>
                          <a:sym typeface="Calibri"/>
                        </a:rPr>
                        <a:t>, 18th-19th century, India. </a:t>
                      </a:r>
                      <a:r>
                        <a:rPr lang="en" sz="800" u="sng">
                          <a:solidFill>
                            <a:srgbClr val="1155CC"/>
                          </a:solidFill>
                          <a:latin typeface="Calibri"/>
                          <a:ea typeface="Calibri"/>
                          <a:cs typeface="Calibri"/>
                          <a:sym typeface="Calibri"/>
                          <a:hlinkClick r:id="rId10"/>
                        </a:rPr>
                        <a:t>Source.</a:t>
                      </a:r>
                      <a:r>
                        <a:rPr lang="en" sz="800">
                          <a:solidFill>
                            <a:srgbClr val="252525"/>
                          </a:solidFill>
                          <a:latin typeface="Calibri"/>
                          <a:ea typeface="Calibri"/>
                          <a:cs typeface="Calibri"/>
                          <a:sym typeface="Calibri"/>
                        </a:rPr>
                        <a:t> </a:t>
                      </a:r>
                      <a:endParaRPr sz="800">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3563250">
                <a:tc>
                  <a:txBody>
                    <a:bodyPr/>
                    <a:lstStyle/>
                    <a:p>
                      <a:pPr marL="0" marR="25400" lvl="0" indent="0" algn="l" rtl="0">
                        <a:spcBef>
                          <a:spcPts val="0"/>
                        </a:spcBef>
                        <a:spcAft>
                          <a:spcPts val="0"/>
                        </a:spcAft>
                        <a:buNone/>
                      </a:pPr>
                      <a:r>
                        <a:rPr lang="en" sz="1000">
                          <a:highlight>
                            <a:srgbClr val="FFFFFF"/>
                          </a:highlight>
                          <a:latin typeface="Calibri"/>
                          <a:ea typeface="Calibri"/>
                          <a:cs typeface="Calibri"/>
                          <a:sym typeface="Calibri"/>
                        </a:rPr>
                        <a:t>The Vedas are the most sacred texts in Hinduism. The </a:t>
                      </a:r>
                      <a:r>
                        <a:rPr lang="en" sz="1000" b="1">
                          <a:highlight>
                            <a:srgbClr val="FFFFFF"/>
                          </a:highlight>
                          <a:latin typeface="Calibri"/>
                          <a:ea typeface="Calibri"/>
                          <a:cs typeface="Calibri"/>
                          <a:sym typeface="Calibri"/>
                        </a:rPr>
                        <a:t>Rig Veda</a:t>
                      </a:r>
                      <a:r>
                        <a:rPr lang="en" sz="1000">
                          <a:highlight>
                            <a:srgbClr val="FFFFFF"/>
                          </a:highlight>
                          <a:latin typeface="Calibri"/>
                          <a:ea typeface="Calibri"/>
                          <a:cs typeface="Calibri"/>
                          <a:sym typeface="Calibri"/>
                        </a:rPr>
                        <a:t> is the oldest of the Vedas. It was written in Sanskrit at least 6,000 years ago. Vedic hymns (religious songs written in a Veda) praise god, gods, and goddesses</a:t>
                      </a:r>
                      <a:r>
                        <a:rPr lang="en" sz="1000">
                          <a:solidFill>
                            <a:srgbClr val="666666"/>
                          </a:solidFill>
                          <a:highlight>
                            <a:srgbClr val="FFFFFF"/>
                          </a:highlight>
                          <a:latin typeface="Calibri"/>
                          <a:ea typeface="Calibri"/>
                          <a:cs typeface="Calibri"/>
                          <a:sym typeface="Calibri"/>
                        </a:rPr>
                        <a:t> </a:t>
                      </a:r>
                      <a:r>
                        <a:rPr lang="en" sz="1000">
                          <a:highlight>
                            <a:srgbClr val="FFFFFF"/>
                          </a:highlight>
                          <a:latin typeface="Calibri"/>
                          <a:ea typeface="Calibri"/>
                          <a:cs typeface="Calibri"/>
                          <a:sym typeface="Calibri"/>
                        </a:rPr>
                        <a:t>and describe a powerful and spiritual people, their clans, kings and emperors, fights, battles, and way of life.</a:t>
                      </a:r>
                      <a:endParaRPr sz="1000">
                        <a:highlight>
                          <a:srgbClr val="FFFFFF"/>
                        </a:highlight>
                        <a:latin typeface="Calibri"/>
                        <a:ea typeface="Calibri"/>
                        <a:cs typeface="Calibri"/>
                        <a:sym typeface="Calibri"/>
                      </a:endParaRPr>
                    </a:p>
                    <a:p>
                      <a:pPr marL="0" marR="25400" lvl="0" indent="0" algn="l" rtl="0">
                        <a:spcBef>
                          <a:spcPts val="0"/>
                        </a:spcBef>
                        <a:spcAft>
                          <a:spcPts val="0"/>
                        </a:spcAft>
                        <a:buNone/>
                      </a:pPr>
                      <a:endParaRPr sz="600">
                        <a:highlight>
                          <a:srgbClr val="FFFFFF"/>
                        </a:highlight>
                        <a:latin typeface="Calibri"/>
                        <a:ea typeface="Calibri"/>
                        <a:cs typeface="Calibri"/>
                        <a:sym typeface="Calibri"/>
                      </a:endParaRPr>
                    </a:p>
                    <a:p>
                      <a:pPr marL="0" marR="25400" lvl="0" indent="0" algn="l" rtl="0">
                        <a:spcBef>
                          <a:spcPts val="0"/>
                        </a:spcBef>
                        <a:spcAft>
                          <a:spcPts val="0"/>
                        </a:spcAft>
                        <a:buNone/>
                      </a:pPr>
                      <a:r>
                        <a:rPr lang="en" sz="1000">
                          <a:highlight>
                            <a:srgbClr val="FFFFFF"/>
                          </a:highlight>
                          <a:latin typeface="Calibri"/>
                          <a:ea typeface="Calibri"/>
                          <a:cs typeface="Calibri"/>
                          <a:sym typeface="Calibri"/>
                        </a:rPr>
                        <a:t>Originally, these thousands of hymns were not written down but memorized. Even today there are priests who can chant from memory as many as 10,500 verses which takes 50 hours.</a:t>
                      </a:r>
                      <a:endParaRPr sz="1100">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25400" lvl="0" indent="0" algn="l" rtl="0">
                        <a:spcBef>
                          <a:spcPts val="0"/>
                        </a:spcBef>
                        <a:spcAft>
                          <a:spcPts val="0"/>
                        </a:spcAft>
                        <a:buNone/>
                      </a:pPr>
                      <a:r>
                        <a:rPr lang="en" sz="1000">
                          <a:solidFill>
                            <a:srgbClr val="222222"/>
                          </a:solidFill>
                          <a:highlight>
                            <a:srgbClr val="FFFFFF"/>
                          </a:highlight>
                          <a:latin typeface="Calibri"/>
                          <a:ea typeface="Calibri"/>
                          <a:cs typeface="Calibri"/>
                          <a:sym typeface="Calibri"/>
                        </a:rPr>
                        <a:t>The </a:t>
                      </a:r>
                      <a:r>
                        <a:rPr lang="en" sz="1000" b="1">
                          <a:solidFill>
                            <a:srgbClr val="222222"/>
                          </a:solidFill>
                          <a:highlight>
                            <a:srgbClr val="FFFFFF"/>
                          </a:highlight>
                          <a:latin typeface="Calibri"/>
                          <a:ea typeface="Calibri"/>
                          <a:cs typeface="Calibri"/>
                          <a:sym typeface="Calibri"/>
                        </a:rPr>
                        <a:t>Upanishads </a:t>
                      </a:r>
                      <a:r>
                        <a:rPr lang="en" sz="1000">
                          <a:solidFill>
                            <a:srgbClr val="222222"/>
                          </a:solidFill>
                          <a:highlight>
                            <a:srgbClr val="FFFFFF"/>
                          </a:highlight>
                          <a:latin typeface="Calibri"/>
                          <a:ea typeface="Calibri"/>
                          <a:cs typeface="Calibri"/>
                          <a:sym typeface="Calibri"/>
                        </a:rPr>
                        <a:t>are sections of the Vedas that deal with philosophy, medication, and the nature of God; they form the core spiritual thought of Vedantic Hinduism. They are a compilation of dialogues, monologues and anecdotes composed by multiple authors, which contain the foundations for most of the later philosophies and religions of India. According to tradition, there are over two hundred </a:t>
                      </a:r>
                      <a:r>
                        <a:rPr lang="en" sz="1000" i="1">
                          <a:solidFill>
                            <a:srgbClr val="222222"/>
                          </a:solidFill>
                          <a:highlight>
                            <a:srgbClr val="FFFFFF"/>
                          </a:highlight>
                          <a:latin typeface="Calibri"/>
                          <a:ea typeface="Calibri"/>
                          <a:cs typeface="Calibri"/>
                          <a:sym typeface="Calibri"/>
                        </a:rPr>
                        <a:t>Upanishads</a:t>
                      </a:r>
                      <a:r>
                        <a:rPr lang="en" sz="1000">
                          <a:solidFill>
                            <a:srgbClr val="222222"/>
                          </a:solidFill>
                          <a:highlight>
                            <a:srgbClr val="FFFFFF"/>
                          </a:highlight>
                          <a:latin typeface="Calibri"/>
                          <a:ea typeface="Calibri"/>
                          <a:cs typeface="Calibri"/>
                          <a:sym typeface="Calibri"/>
                        </a:rPr>
                        <a:t>.</a:t>
                      </a:r>
                      <a:endParaRPr sz="1000">
                        <a:highlight>
                          <a:srgbClr val="FFFFFF"/>
                        </a:highlight>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tc>
                  <a:txBody>
                    <a:bodyPr/>
                    <a:lstStyle/>
                    <a:p>
                      <a:pPr marL="0" marR="25400" lvl="0" indent="0" algn="l" rtl="0">
                        <a:spcBef>
                          <a:spcPts val="0"/>
                        </a:spcBef>
                        <a:spcAft>
                          <a:spcPts val="0"/>
                        </a:spcAft>
                        <a:buNone/>
                      </a:pPr>
                      <a:r>
                        <a:rPr lang="en" sz="1000">
                          <a:highlight>
                            <a:srgbClr val="FFFFFF"/>
                          </a:highlight>
                          <a:latin typeface="Calibri"/>
                          <a:ea typeface="Calibri"/>
                          <a:cs typeface="Calibri"/>
                          <a:sym typeface="Calibri"/>
                        </a:rPr>
                        <a:t>The </a:t>
                      </a:r>
                      <a:r>
                        <a:rPr lang="en" sz="1000" b="1" i="1">
                          <a:highlight>
                            <a:srgbClr val="FFFFFF"/>
                          </a:highlight>
                          <a:latin typeface="Calibri"/>
                          <a:ea typeface="Calibri"/>
                          <a:cs typeface="Calibri"/>
                          <a:sym typeface="Calibri"/>
                        </a:rPr>
                        <a:t>Mahabharata</a:t>
                      </a:r>
                      <a:r>
                        <a:rPr lang="en" sz="1000">
                          <a:highlight>
                            <a:srgbClr val="FFFFFF"/>
                          </a:highlight>
                          <a:latin typeface="Calibri"/>
                          <a:ea typeface="Calibri"/>
                          <a:cs typeface="Calibri"/>
                          <a:sym typeface="Calibri"/>
                        </a:rPr>
                        <a:t> is the world's longest epic. It is about a massive war in ancient India between cousins fighting for the throne of a grea</a:t>
                      </a:r>
                      <a:r>
                        <a:rPr lang="en" sz="1000">
                          <a:latin typeface="Calibri"/>
                          <a:ea typeface="Calibri"/>
                          <a:cs typeface="Calibri"/>
                          <a:sym typeface="Calibri"/>
                        </a:rPr>
                        <a:t>t kingdom. A central episode called</a:t>
                      </a:r>
                      <a:r>
                        <a:rPr lang="en" sz="1000" b="1">
                          <a:latin typeface="Calibri"/>
                          <a:ea typeface="Calibri"/>
                          <a:cs typeface="Calibri"/>
                          <a:sym typeface="Calibri"/>
                        </a:rPr>
                        <a:t> </a:t>
                      </a:r>
                      <a:r>
                        <a:rPr lang="en" sz="1000" b="1" i="1">
                          <a:latin typeface="Calibri"/>
                          <a:ea typeface="Calibri"/>
                          <a:cs typeface="Calibri"/>
                          <a:sym typeface="Calibri"/>
                        </a:rPr>
                        <a:t>Bhagavata Gita</a:t>
                      </a:r>
                      <a:r>
                        <a:rPr lang="en" sz="1000" i="1">
                          <a:latin typeface="Calibri"/>
                          <a:ea typeface="Calibri"/>
                          <a:cs typeface="Calibri"/>
                          <a:sym typeface="Calibri"/>
                        </a:rPr>
                        <a:t> </a:t>
                      </a:r>
                      <a:r>
                        <a:rPr lang="en" sz="1000">
                          <a:latin typeface="Calibri"/>
                          <a:ea typeface="Calibri"/>
                          <a:cs typeface="Calibri"/>
                          <a:sym typeface="Calibri"/>
                        </a:rPr>
                        <a:t>is a dialogue between commander Arjuna and Lord Krishna on the day of the battle. The Mahabharata remains one of the most widespread scriptures in the world with its dominant message of justice. Hindu sacred music, dance, drama, and the arts draw heavily on these two literary epics. </a:t>
                      </a:r>
                      <a:endParaRPr sz="1100">
                        <a:latin typeface="Calibri"/>
                        <a:ea typeface="Calibri"/>
                        <a:cs typeface="Calibri"/>
                        <a:sym typeface="Calibri"/>
                      </a:endParaRPr>
                    </a:p>
                  </a:txBody>
                  <a:tcPr marL="63500" marR="63500" marT="63500" marB="63500">
                    <a:lnL w="12700" cap="flat" cmpd="sng">
                      <a:solidFill>
                        <a:srgbClr val="FFFFFF"/>
                      </a:solidFill>
                      <a:prstDash val="solid"/>
                      <a:round/>
                      <a:headEnd type="none" w="sm" len="sm"/>
                      <a:tailEnd type="none" w="sm" len="sm"/>
                    </a:lnL>
                    <a:lnR w="12700" cap="flat" cmpd="sng">
                      <a:solidFill>
                        <a:srgbClr val="FFFFFF"/>
                      </a:solidFill>
                      <a:prstDash val="solid"/>
                      <a:round/>
                      <a:headEnd type="none" w="sm" len="sm"/>
                      <a:tailEnd type="none" w="sm" len="sm"/>
                    </a:lnR>
                    <a:lnT w="12700" cap="flat" cmpd="sng">
                      <a:solidFill>
                        <a:srgbClr val="FFFFFF"/>
                      </a:solidFill>
                      <a:prstDash val="solid"/>
                      <a:round/>
                      <a:headEnd type="none" w="sm" len="sm"/>
                      <a:tailEnd type="none" w="sm" len="sm"/>
                    </a:lnT>
                    <a:lnB w="12700" cap="flat" cmpd="sng">
                      <a:solidFill>
                        <a:srgbClr val="FFFFFF"/>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28"/>
          <p:cNvSpPr txBox="1">
            <a:spLocks noGrp="1"/>
          </p:cNvSpPr>
          <p:nvPr>
            <p:ph type="title"/>
          </p:nvPr>
        </p:nvSpPr>
        <p:spPr>
          <a:xfrm>
            <a:off x="253375" y="0"/>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Station 8</a:t>
            </a:r>
            <a:endParaRPr sz="2400"/>
          </a:p>
        </p:txBody>
      </p:sp>
      <p:sp>
        <p:nvSpPr>
          <p:cNvPr id="159" name="Google Shape;159;p28"/>
          <p:cNvSpPr txBox="1">
            <a:spLocks noGrp="1"/>
          </p:cNvSpPr>
          <p:nvPr>
            <p:ph type="body" idx="1"/>
          </p:nvPr>
        </p:nvSpPr>
        <p:spPr>
          <a:xfrm>
            <a:off x="311700" y="552650"/>
            <a:ext cx="8520600" cy="3416400"/>
          </a:xfrm>
          <a:prstGeom prst="rect">
            <a:avLst/>
          </a:prstGeom>
        </p:spPr>
        <p:txBody>
          <a:bodyPr spcFirstLastPara="1" wrap="square" lIns="91425" tIns="91425" rIns="91425" bIns="91425" anchor="t" anchorCtr="0">
            <a:noAutofit/>
          </a:bodyPr>
          <a:lstStyle/>
          <a:p>
            <a:pPr marL="0" lvl="0" indent="0" algn="l" rtl="0">
              <a:lnSpc>
                <a:spcPct val="130000"/>
              </a:lnSpc>
              <a:spcBef>
                <a:spcPts val="0"/>
              </a:spcBef>
              <a:spcAft>
                <a:spcPts val="0"/>
              </a:spcAft>
              <a:buClr>
                <a:schemeClr val="dk2"/>
              </a:buClr>
              <a:buSzPts val="1100"/>
              <a:buFont typeface="Arial"/>
              <a:buNone/>
            </a:pPr>
            <a:r>
              <a:rPr lang="en" sz="1600">
                <a:solidFill>
                  <a:srgbClr val="000000"/>
                </a:solidFill>
                <a:latin typeface="Calibri"/>
                <a:ea typeface="Calibri"/>
                <a:cs typeface="Calibri"/>
                <a:sym typeface="Calibri"/>
              </a:rPr>
              <a:t>In Buddhism, there is no belief in a personal god. Buddhists believe that nothing is fixed or permanent and that change is always possible. </a:t>
            </a:r>
            <a:endParaRPr sz="1600">
              <a:solidFill>
                <a:srgbClr val="000000"/>
              </a:solidFill>
              <a:latin typeface="Calibri"/>
              <a:ea typeface="Calibri"/>
              <a:cs typeface="Calibri"/>
              <a:sym typeface="Calibri"/>
            </a:endParaRPr>
          </a:p>
          <a:p>
            <a:pPr marL="0" lvl="0" indent="0" algn="l" rtl="0">
              <a:spcBef>
                <a:spcPts val="1100"/>
              </a:spcBef>
              <a:spcAft>
                <a:spcPts val="0"/>
              </a:spcAft>
              <a:buNone/>
            </a:pPr>
            <a:r>
              <a:rPr lang="en" sz="1600">
                <a:solidFill>
                  <a:srgbClr val="000000"/>
                </a:solidFill>
                <a:latin typeface="Calibri"/>
                <a:ea typeface="Calibri"/>
                <a:cs typeface="Calibri"/>
                <a:sym typeface="Calibri"/>
              </a:rPr>
              <a:t>According to this branch of philosophy, the Devas or Gods are the more fortunate human beings, who also possess more powers than average human beings. According to Buddhism, the powers of these so-called Gods or deities are restricted, as they are only transitory beings. </a:t>
            </a:r>
            <a:endParaRPr sz="1600">
              <a:solidFill>
                <a:srgbClr val="000000"/>
              </a:solidFill>
              <a:latin typeface="Calibri"/>
              <a:ea typeface="Calibri"/>
              <a:cs typeface="Calibri"/>
              <a:sym typeface="Calibri"/>
            </a:endParaRPr>
          </a:p>
          <a:p>
            <a:pPr marL="0" lvl="0" indent="0" algn="l" rtl="0">
              <a:spcBef>
                <a:spcPts val="1600"/>
              </a:spcBef>
              <a:spcAft>
                <a:spcPts val="0"/>
              </a:spcAft>
              <a:buClr>
                <a:schemeClr val="dk2"/>
              </a:buClr>
              <a:buSzPts val="1100"/>
              <a:buFont typeface="Arial"/>
              <a:buNone/>
            </a:pPr>
            <a:r>
              <a:rPr lang="en" sz="1600">
                <a:solidFill>
                  <a:srgbClr val="000000"/>
                </a:solidFill>
                <a:latin typeface="Calibri"/>
                <a:ea typeface="Calibri"/>
                <a:cs typeface="Calibri"/>
                <a:sym typeface="Calibri"/>
              </a:rPr>
              <a:t>Buddhism states that once these divine beings finish all their good karma, which they accumulated during their past birth or births, they leave their world and pass on from there, only to take a rebirth somewhere else, in accordance with their past karma, whether it be good or bad. </a:t>
            </a:r>
            <a:endParaRPr sz="1600">
              <a:solidFill>
                <a:srgbClr val="000000"/>
              </a:solidFill>
              <a:latin typeface="Calibri"/>
              <a:ea typeface="Calibri"/>
              <a:cs typeface="Calibri"/>
              <a:sym typeface="Calibri"/>
            </a:endParaRPr>
          </a:p>
          <a:p>
            <a:pPr marL="0" lvl="0" indent="0" algn="l" rtl="0">
              <a:spcBef>
                <a:spcPts val="1600"/>
              </a:spcBef>
              <a:spcAft>
                <a:spcPts val="1600"/>
              </a:spcAft>
              <a:buNone/>
            </a:pPr>
            <a:r>
              <a:rPr lang="en" sz="1600">
                <a:solidFill>
                  <a:srgbClr val="000000"/>
                </a:solidFill>
                <a:latin typeface="Calibri"/>
                <a:ea typeface="Calibri"/>
                <a:cs typeface="Calibri"/>
                <a:sym typeface="Calibri"/>
              </a:rPr>
              <a:t>Unlike Hinduism, Buddhism does not place too much importance on specific Gods or godly figures. This philosophy does not consider Gods to uplifting humankind in any way, or offering them Nirvana or salvation, as Hinduism does. Also, it believes that both humans and deities are subject to Karma and the ensuing cycle of birth and death.</a:t>
            </a:r>
            <a:endParaRPr sz="1600">
              <a:solidFill>
                <a:srgbClr val="808080"/>
              </a:solidFill>
              <a:highlight>
                <a:srgbClr val="FFFFFF"/>
              </a:highlight>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9"/>
          <p:cNvSpPr txBox="1">
            <a:spLocks noGrp="1"/>
          </p:cNvSpPr>
          <p:nvPr>
            <p:ph type="title"/>
          </p:nvPr>
        </p:nvSpPr>
        <p:spPr>
          <a:xfrm>
            <a:off x="160075" y="1230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Nine </a:t>
            </a:r>
            <a:endParaRPr/>
          </a:p>
        </p:txBody>
      </p:sp>
      <p:sp>
        <p:nvSpPr>
          <p:cNvPr id="165" name="Google Shape;165;p2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66" name="Google Shape;166;p29"/>
          <p:cNvPicPr preferRelativeResize="0"/>
          <p:nvPr/>
        </p:nvPicPr>
        <p:blipFill>
          <a:blip r:embed="rId3">
            <a:alphaModFix/>
          </a:blip>
          <a:stretch>
            <a:fillRect/>
          </a:stretch>
        </p:blipFill>
        <p:spPr>
          <a:xfrm>
            <a:off x="1079625" y="774700"/>
            <a:ext cx="7124700" cy="4171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30"/>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Nine (cont.)</a:t>
            </a:r>
            <a:endParaRPr/>
          </a:p>
        </p:txBody>
      </p:sp>
      <p:sp>
        <p:nvSpPr>
          <p:cNvPr id="172" name="Google Shape;172;p3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73" name="Google Shape;173;p30"/>
          <p:cNvPicPr preferRelativeResize="0"/>
          <p:nvPr/>
        </p:nvPicPr>
        <p:blipFill>
          <a:blip r:embed="rId3">
            <a:alphaModFix/>
          </a:blip>
          <a:stretch>
            <a:fillRect/>
          </a:stretch>
        </p:blipFill>
        <p:spPr>
          <a:xfrm>
            <a:off x="503725" y="1116438"/>
            <a:ext cx="8248851" cy="364087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3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10</a:t>
            </a:r>
            <a:endParaRPr/>
          </a:p>
        </p:txBody>
      </p:sp>
      <p:sp>
        <p:nvSpPr>
          <p:cNvPr id="179" name="Google Shape;179;p3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80" name="Google Shape;180;p31"/>
          <p:cNvPicPr preferRelativeResize="0"/>
          <p:nvPr/>
        </p:nvPicPr>
        <p:blipFill>
          <a:blip r:embed="rId3">
            <a:alphaModFix/>
          </a:blip>
          <a:stretch>
            <a:fillRect/>
          </a:stretch>
        </p:blipFill>
        <p:spPr>
          <a:xfrm>
            <a:off x="1219200" y="0"/>
            <a:ext cx="6858000" cy="5143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32"/>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5200"/>
              <a:t>The Untouchables </a:t>
            </a:r>
            <a:endParaRPr/>
          </a:p>
        </p:txBody>
      </p:sp>
      <p:sp>
        <p:nvSpPr>
          <p:cNvPr id="186" name="Google Shape;186;p32"/>
          <p:cNvSpPr txBox="1">
            <a:spLocks noGrp="1"/>
          </p:cNvSpPr>
          <p:nvPr>
            <p:ph type="body" idx="1"/>
          </p:nvPr>
        </p:nvSpPr>
        <p:spPr>
          <a:xfrm>
            <a:off x="218400" y="1315750"/>
            <a:ext cx="3105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r>
              <a:rPr lang="en"/>
              <a:t>List three “VIPs” from this video</a:t>
            </a:r>
            <a:endParaRPr/>
          </a:p>
        </p:txBody>
      </p:sp>
      <p:pic>
        <p:nvPicPr>
          <p:cNvPr id="187" name="Google Shape;187;p32" descr="Over one-sixth of India's population, some 170 million people, live a precarious existence, shunned by much of Indian society because of their rank as &quot;untouchables&quot; or Dalits—literally meaning &quot;broken&quot; people—at the bottom of India's caste system.  Dalits are discriminated against, denied access to land and basic resources, forced to work in degrading conditions, and routinely abused at the hands of police and dominant-caste groups that enjoy the state's protection.  &#10; &#10;Despite the fact that &quot;untouchability&quot; was abolished under India's constitution in 1950, the practice of &quot;untouchability&quot;—the imposition of social disabilities on persons by reason of their birth in certain castes— remains very much a part of rural India. &quot;Untouchables&quot; may not use the same wells, visit the same temples, drink from the same cups in tea stalls, or lay claim to land that is legally theirs. Dalit children are frequently made to sit in the back of classrooms, and communities as a whole are made to perform degrading rituals in the name of caste. Most Dalits continue to live in extreme poverty, without land or opportunities for better employment or education. With the exception of a small minority who have benefited from India's policy of quotas in education and government jobs, Dalits are relegated to the most menial of tasks, as manual scavengers, removers of human waste and dead animals, leather workers, street sweepers, and cobblers. Dalit children make up the majority of those sold into bondage to pay off debts to dominant-caste creditors. &#10; &#10;For more information go to: (https://www.dalitchild.com/php/index.php) and (http://www.ncdhr.org.in/)" title="India -The Untouchables(Dalits): Breaking the barriers/silence">
            <a:hlinkClick r:id="rId3"/>
          </p:cNvPr>
          <p:cNvPicPr preferRelativeResize="0"/>
          <p:nvPr/>
        </p:nvPicPr>
        <p:blipFill>
          <a:blip r:embed="rId4">
            <a:alphaModFix/>
          </a:blip>
          <a:stretch>
            <a:fillRect/>
          </a:stretch>
        </p:blipFill>
        <p:spPr>
          <a:xfrm>
            <a:off x="4152125" y="1207150"/>
            <a:ext cx="4572000" cy="34290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Comparing Hinduism and Buddhism </a:t>
            </a:r>
            <a:endParaRPr/>
          </a:p>
        </p:txBody>
      </p:sp>
      <p:sp>
        <p:nvSpPr>
          <p:cNvPr id="72" name="Google Shape;72;p15"/>
          <p:cNvSpPr txBox="1">
            <a:spLocks noGrp="1"/>
          </p:cNvSpPr>
          <p:nvPr>
            <p:ph type="body" idx="1"/>
          </p:nvPr>
        </p:nvSpPr>
        <p:spPr>
          <a:xfrm>
            <a:off x="311700" y="1152475"/>
            <a:ext cx="8520600" cy="1923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i="1">
                <a:solidFill>
                  <a:schemeClr val="accent2"/>
                </a:solidFill>
              </a:rPr>
              <a:t>How are the beliefs, practices, and effects on social order of Hinduism and Buddhism similar? How are they different?</a:t>
            </a:r>
            <a:endParaRPr i="1">
              <a:solidFill>
                <a:schemeClr val="accent2"/>
              </a:solidFill>
            </a:endParaRPr>
          </a:p>
          <a:p>
            <a:pPr marL="0" lvl="0" indent="0" algn="l" rtl="0">
              <a:spcBef>
                <a:spcPts val="1600"/>
              </a:spcBef>
              <a:spcAft>
                <a:spcPts val="0"/>
              </a:spcAft>
              <a:buNone/>
            </a:pPr>
            <a:r>
              <a:rPr lang="en">
                <a:solidFill>
                  <a:schemeClr val="accent2"/>
                </a:solidFill>
              </a:rPr>
              <a:t>Complete Graphic Organizer by reading the stations. </a:t>
            </a:r>
            <a:endParaRPr>
              <a:solidFill>
                <a:schemeClr val="accent2"/>
              </a:solidFill>
            </a:endParaRPr>
          </a:p>
          <a:p>
            <a:pPr marL="0" lvl="0" indent="0" algn="l" rtl="0">
              <a:spcBef>
                <a:spcPts val="1600"/>
              </a:spcBef>
              <a:spcAft>
                <a:spcPts val="0"/>
              </a:spcAft>
              <a:buNone/>
            </a:pPr>
            <a:r>
              <a:rPr lang="en">
                <a:solidFill>
                  <a:schemeClr val="accent2"/>
                </a:solidFill>
              </a:rPr>
              <a:t>Complete the Venn Diagram and questions</a:t>
            </a:r>
            <a:endParaRPr>
              <a:solidFill>
                <a:schemeClr val="accent2"/>
              </a:solidFill>
            </a:endParaRPr>
          </a:p>
          <a:p>
            <a:pPr marL="0" lvl="0" indent="0" algn="l" rtl="0">
              <a:spcBef>
                <a:spcPts val="1600"/>
              </a:spcBef>
              <a:spcAft>
                <a:spcPts val="1600"/>
              </a:spcAft>
              <a:buNone/>
            </a:pPr>
            <a:endParaRPr>
              <a:solidFill>
                <a:schemeClr val="accent2"/>
              </a:solidFill>
            </a:endParaRPr>
          </a:p>
        </p:txBody>
      </p:sp>
      <p:sp>
        <p:nvSpPr>
          <p:cNvPr id="73" name="Google Shape;73;p15"/>
          <p:cNvSpPr txBox="1"/>
          <p:nvPr/>
        </p:nvSpPr>
        <p:spPr>
          <a:xfrm>
            <a:off x="311700" y="2730875"/>
            <a:ext cx="8405700" cy="24951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16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
                                            <p:txEl>
                                              <p:pRg st="0" end="0"/>
                                            </p:txEl>
                                          </p:spTgt>
                                        </p:tgtEl>
                                        <p:attrNameLst>
                                          <p:attrName>style.visibility</p:attrName>
                                        </p:attrNameLst>
                                      </p:cBhvr>
                                      <p:to>
                                        <p:strVal val="visible"/>
                                      </p:to>
                                    </p:set>
                                    <p:animEffect transition="in" filter="fade">
                                      <p:cBhvr>
                                        <p:cTn id="7" dur="1000"/>
                                        <p:tgtEl>
                                          <p:spTgt spid="7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2">
                                            <p:txEl>
                                              <p:pRg st="1" end="1"/>
                                            </p:txEl>
                                          </p:spTgt>
                                        </p:tgtEl>
                                        <p:attrNameLst>
                                          <p:attrName>style.visibility</p:attrName>
                                        </p:attrNameLst>
                                      </p:cBhvr>
                                      <p:to>
                                        <p:strVal val="visible"/>
                                      </p:to>
                                    </p:set>
                                    <p:animEffect transition="in" filter="fade">
                                      <p:cBhvr>
                                        <p:cTn id="12" dur="1000"/>
                                        <p:tgtEl>
                                          <p:spTgt spid="7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2">
                                            <p:txEl>
                                              <p:pRg st="2" end="2"/>
                                            </p:txEl>
                                          </p:spTgt>
                                        </p:tgtEl>
                                        <p:attrNameLst>
                                          <p:attrName>style.visibility</p:attrName>
                                        </p:attrNameLst>
                                      </p:cBhvr>
                                      <p:to>
                                        <p:strVal val="visible"/>
                                      </p:to>
                                    </p:set>
                                    <p:animEffect transition="in" filter="fade">
                                      <p:cBhvr>
                                        <p:cTn id="17" dur="1000"/>
                                        <p:tgtEl>
                                          <p:spTgt spid="7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2">
                                            <p:txEl>
                                              <p:pRg st="3" end="3"/>
                                            </p:txEl>
                                          </p:spTgt>
                                        </p:tgtEl>
                                        <p:attrNameLst>
                                          <p:attrName>style.visibility</p:attrName>
                                        </p:attrNameLst>
                                      </p:cBhvr>
                                      <p:to>
                                        <p:strVal val="visible"/>
                                      </p:to>
                                    </p:set>
                                    <p:animEffect transition="in" filter="fade">
                                      <p:cBhvr>
                                        <p:cTn id="22" dur="1000"/>
                                        <p:tgtEl>
                                          <p:spTgt spid="7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nodeType="clickEffect">
                                  <p:stCondLst>
                                    <p:cond delay="0"/>
                                  </p:stCondLst>
                                  <p:childTnLst>
                                    <p:animEffect transition="out" filter="fade">
                                      <p:cBhvr>
                                        <p:cTn id="26" dur="1000"/>
                                        <p:tgtEl>
                                          <p:spTgt spid="72"/>
                                        </p:tgtEl>
                                      </p:cBhvr>
                                    </p:animEffect>
                                    <p:set>
                                      <p:cBhvr>
                                        <p:cTn id="27" dur="1" fill="hold">
                                          <p:stCondLst>
                                            <p:cond delay="1000"/>
                                          </p:stCondLst>
                                        </p:cTn>
                                        <p:tgtEl>
                                          <p:spTgt spid="72"/>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73">
                                            <p:txEl>
                                              <p:pRg st="0" end="0"/>
                                            </p:txEl>
                                          </p:spTgt>
                                        </p:tgtEl>
                                        <p:attrNameLst>
                                          <p:attrName>style.visibility</p:attrName>
                                        </p:attrNameLst>
                                      </p:cBhvr>
                                      <p:to>
                                        <p:strVal val="visible"/>
                                      </p:to>
                                    </p:set>
                                    <p:animEffect transition="in" filter="fade">
                                      <p:cBhvr>
                                        <p:cTn id="32" dur="1000"/>
                                        <p:tgtEl>
                                          <p:spTgt spid="7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6"/>
          <p:cNvSpPr txBox="1">
            <a:spLocks noGrp="1"/>
          </p:cNvSpPr>
          <p:nvPr>
            <p:ph type="title"/>
          </p:nvPr>
        </p:nvSpPr>
        <p:spPr>
          <a:xfrm>
            <a:off x="311700" y="2351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One </a:t>
            </a:r>
            <a:endParaRPr/>
          </a:p>
        </p:txBody>
      </p:sp>
      <p:sp>
        <p:nvSpPr>
          <p:cNvPr id="79" name="Google Shape;79;p16"/>
          <p:cNvSpPr txBox="1">
            <a:spLocks noGrp="1"/>
          </p:cNvSpPr>
          <p:nvPr>
            <p:ph type="body" idx="1"/>
          </p:nvPr>
        </p:nvSpPr>
        <p:spPr>
          <a:xfrm>
            <a:off x="311700" y="1140800"/>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latin typeface="Calibri"/>
                <a:ea typeface="Calibri"/>
                <a:cs typeface="Calibri"/>
                <a:sym typeface="Calibri"/>
              </a:rPr>
              <a:t>What is Buddhism? </a:t>
            </a:r>
            <a:endParaRPr>
              <a:solidFill>
                <a:srgbClr val="000000"/>
              </a:solidFill>
              <a:latin typeface="Calibri"/>
              <a:ea typeface="Calibri"/>
              <a:cs typeface="Calibri"/>
              <a:sym typeface="Calibri"/>
            </a:endParaRPr>
          </a:p>
          <a:p>
            <a:pPr marL="457200" lvl="0" indent="-342900" algn="l" rtl="0">
              <a:spcBef>
                <a:spcPts val="1600"/>
              </a:spcBef>
              <a:spcAft>
                <a:spcPts val="0"/>
              </a:spcAft>
              <a:buClr>
                <a:srgbClr val="000000"/>
              </a:buClr>
              <a:buSzPts val="1800"/>
              <a:buFont typeface="Calibri"/>
              <a:buChar char="●"/>
            </a:pPr>
            <a:r>
              <a:rPr lang="en">
                <a:solidFill>
                  <a:srgbClr val="000000"/>
                </a:solidFill>
                <a:latin typeface="Calibri"/>
                <a:ea typeface="Calibri"/>
                <a:cs typeface="Calibri"/>
                <a:sym typeface="Calibri"/>
              </a:rPr>
              <a:t>Belief system originated in India in the mid-400s BC. </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Founded by Siddhartha Gautama, better known as Buddha (the Enlightened One)</a:t>
            </a:r>
            <a:endParaRPr>
              <a:solidFill>
                <a:srgbClr val="000000"/>
              </a:solidFill>
              <a:latin typeface="Calibri"/>
              <a:ea typeface="Calibri"/>
              <a:cs typeface="Calibri"/>
              <a:sym typeface="Calibri"/>
            </a:endParaRPr>
          </a:p>
          <a:p>
            <a:pPr marL="914400" lvl="1" indent="-342900" algn="l" rtl="0">
              <a:spcBef>
                <a:spcPts val="0"/>
              </a:spcBef>
              <a:spcAft>
                <a:spcPts val="0"/>
              </a:spcAft>
              <a:buClr>
                <a:srgbClr val="000000"/>
              </a:buClr>
              <a:buSzPts val="1800"/>
              <a:buFont typeface="Calibri"/>
              <a:buChar char="○"/>
            </a:pPr>
            <a:r>
              <a:rPr lang="en" sz="1800">
                <a:solidFill>
                  <a:srgbClr val="000000"/>
                </a:solidFill>
                <a:latin typeface="Calibri"/>
                <a:ea typeface="Calibri"/>
                <a:cs typeface="Calibri"/>
                <a:sym typeface="Calibri"/>
              </a:rPr>
              <a:t>Born a prince in 480 BC then devoted his life to finding answers to spiritual questions </a:t>
            </a:r>
            <a:endParaRPr sz="1800">
              <a:solidFill>
                <a:srgbClr val="000000"/>
              </a:solidFill>
              <a:latin typeface="Calibri"/>
              <a:ea typeface="Calibri"/>
              <a:cs typeface="Calibri"/>
              <a:sym typeface="Calibri"/>
            </a:endParaRPr>
          </a:p>
          <a:p>
            <a:pPr marL="914400" lvl="1" indent="-342900" algn="l" rtl="0">
              <a:lnSpc>
                <a:spcPct val="130000"/>
              </a:lnSpc>
              <a:spcBef>
                <a:spcPts val="0"/>
              </a:spcBef>
              <a:spcAft>
                <a:spcPts val="0"/>
              </a:spcAft>
              <a:buClr>
                <a:srgbClr val="000000"/>
              </a:buClr>
              <a:buSzPts val="1800"/>
              <a:buFont typeface="Calibri"/>
              <a:buChar char="○"/>
            </a:pPr>
            <a:r>
              <a:rPr lang="en" sz="1800">
                <a:solidFill>
                  <a:schemeClr val="dk2"/>
                </a:solidFill>
                <a:latin typeface="Calibri"/>
                <a:ea typeface="Calibri"/>
                <a:cs typeface="Calibri"/>
                <a:sym typeface="Calibri"/>
              </a:rPr>
              <a:t>Buddhists seek to reach a state of </a:t>
            </a:r>
            <a:r>
              <a:rPr lang="en" sz="1800" i="1">
                <a:solidFill>
                  <a:schemeClr val="dk2"/>
                </a:solidFill>
                <a:latin typeface="Calibri"/>
                <a:ea typeface="Calibri"/>
                <a:cs typeface="Calibri"/>
                <a:sym typeface="Calibri"/>
              </a:rPr>
              <a:t>nirvana</a:t>
            </a:r>
            <a:r>
              <a:rPr lang="en" sz="1800">
                <a:solidFill>
                  <a:schemeClr val="dk2"/>
                </a:solidFill>
                <a:latin typeface="Calibri"/>
                <a:ea typeface="Calibri"/>
                <a:cs typeface="Calibri"/>
                <a:sym typeface="Calibri"/>
              </a:rPr>
              <a:t>, following the path of the Buddha, Siddhartha Gautama, who went on a quest for Enlightenment around the sixth century BC.</a:t>
            </a:r>
            <a:endParaRPr sz="1800">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Originated from a time and place that was dominated by Hinduism </a:t>
            </a:r>
            <a:endParaRPr>
              <a:solidFill>
                <a:srgbClr val="000000"/>
              </a:solidFill>
              <a:latin typeface="Calibri"/>
              <a:ea typeface="Calibri"/>
              <a:cs typeface="Calibri"/>
              <a:sym typeface="Calibri"/>
            </a:endParaRPr>
          </a:p>
          <a:p>
            <a:pPr marL="457200" lvl="0" indent="-342900" algn="l" rtl="0">
              <a:spcBef>
                <a:spcPts val="0"/>
              </a:spcBef>
              <a:spcAft>
                <a:spcPts val="0"/>
              </a:spcAft>
              <a:buClr>
                <a:srgbClr val="000000"/>
              </a:buClr>
              <a:buSzPts val="1800"/>
              <a:buFont typeface="Calibri"/>
              <a:buChar char="●"/>
            </a:pPr>
            <a:r>
              <a:rPr lang="en">
                <a:solidFill>
                  <a:srgbClr val="000000"/>
                </a:solidFill>
                <a:latin typeface="Calibri"/>
                <a:ea typeface="Calibri"/>
                <a:cs typeface="Calibri"/>
                <a:sym typeface="Calibri"/>
              </a:rPr>
              <a:t>376 million followers worldwide</a:t>
            </a:r>
            <a:endParaRPr>
              <a:solidFill>
                <a:srgbClr val="000000"/>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7"/>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 name="Google Shape;85;p1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86" name="Google Shape;86;p17"/>
          <p:cNvPicPr preferRelativeResize="0"/>
          <p:nvPr/>
        </p:nvPicPr>
        <p:blipFill>
          <a:blip r:embed="rId3">
            <a:alphaModFix/>
          </a:blip>
          <a:stretch>
            <a:fillRect/>
          </a:stretch>
        </p:blipFill>
        <p:spPr>
          <a:xfrm>
            <a:off x="471178" y="634853"/>
            <a:ext cx="8015875" cy="40372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8"/>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Two </a:t>
            </a:r>
            <a:endParaRPr/>
          </a:p>
        </p:txBody>
      </p:sp>
      <p:sp>
        <p:nvSpPr>
          <p:cNvPr id="92" name="Google Shape;92;p18"/>
          <p:cNvSpPr txBox="1">
            <a:spLocks noGrp="1"/>
          </p:cNvSpPr>
          <p:nvPr>
            <p:ph type="body" idx="1"/>
          </p:nvPr>
        </p:nvSpPr>
        <p:spPr>
          <a:xfrm>
            <a:off x="311700" y="1095700"/>
            <a:ext cx="8520600" cy="3416400"/>
          </a:xfrm>
          <a:prstGeom prst="rect">
            <a:avLst/>
          </a:prstGeom>
        </p:spPr>
        <p:txBody>
          <a:bodyPr spcFirstLastPara="1" wrap="square" lIns="91425" tIns="91425" rIns="91425" bIns="91425" anchor="t" anchorCtr="0">
            <a:noAutofit/>
          </a:bodyPr>
          <a:lstStyle/>
          <a:p>
            <a:pPr marL="0" lvl="0" indent="0" algn="ctr" rtl="0">
              <a:lnSpc>
                <a:spcPct val="100000"/>
              </a:lnSpc>
              <a:spcBef>
                <a:spcPts val="0"/>
              </a:spcBef>
              <a:spcAft>
                <a:spcPts val="0"/>
              </a:spcAft>
              <a:buNone/>
            </a:pPr>
            <a:r>
              <a:rPr lang="en" sz="2000" b="1">
                <a:solidFill>
                  <a:srgbClr val="000000"/>
                </a:solidFill>
                <a:latin typeface="Calibri"/>
                <a:ea typeface="Calibri"/>
                <a:cs typeface="Calibri"/>
                <a:sym typeface="Calibri"/>
              </a:rPr>
              <a:t>Tripitaka- “Three Baskets of Wisdom”</a:t>
            </a:r>
            <a:endParaRPr sz="2000" b="1">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2000">
                <a:solidFill>
                  <a:srgbClr val="222222"/>
                </a:solidFill>
                <a:latin typeface="Calibri"/>
                <a:ea typeface="Calibri"/>
                <a:cs typeface="Calibri"/>
                <a:sym typeface="Calibri"/>
              </a:rPr>
              <a:t>The </a:t>
            </a:r>
            <a:r>
              <a:rPr lang="en" sz="2000" b="1">
                <a:solidFill>
                  <a:srgbClr val="222222"/>
                </a:solidFill>
                <a:latin typeface="Calibri"/>
                <a:ea typeface="Calibri"/>
                <a:cs typeface="Calibri"/>
                <a:sym typeface="Calibri"/>
              </a:rPr>
              <a:t>Tripiṭaka</a:t>
            </a:r>
            <a:r>
              <a:rPr lang="en" sz="2000">
                <a:solidFill>
                  <a:srgbClr val="222222"/>
                </a:solidFill>
                <a:latin typeface="Calibri"/>
                <a:ea typeface="Calibri"/>
                <a:cs typeface="Calibri"/>
                <a:sym typeface="Calibri"/>
              </a:rPr>
              <a:t> (Sanskrit), meaning "</a:t>
            </a:r>
            <a:r>
              <a:rPr lang="en" sz="2000" b="1">
                <a:solidFill>
                  <a:srgbClr val="222222"/>
                </a:solidFill>
                <a:latin typeface="Calibri"/>
                <a:ea typeface="Calibri"/>
                <a:cs typeface="Calibri"/>
                <a:sym typeface="Calibri"/>
              </a:rPr>
              <a:t>three baskets,</a:t>
            </a:r>
            <a:r>
              <a:rPr lang="en" sz="2000">
                <a:solidFill>
                  <a:srgbClr val="222222"/>
                </a:solidFill>
                <a:latin typeface="Calibri"/>
                <a:ea typeface="Calibri"/>
                <a:cs typeface="Calibri"/>
                <a:sym typeface="Calibri"/>
              </a:rPr>
              <a:t>" is the formal term for the earliest surviving Buddhist teachings. </a:t>
            </a:r>
            <a:endParaRPr sz="2000">
              <a:solidFill>
                <a:srgbClr val="222222"/>
              </a:solidFill>
              <a:latin typeface="Calibri"/>
              <a:ea typeface="Calibri"/>
              <a:cs typeface="Calibri"/>
              <a:sym typeface="Calibri"/>
            </a:endParaRPr>
          </a:p>
          <a:p>
            <a:pPr marL="0" lvl="0" indent="0" algn="l" rtl="0">
              <a:lnSpc>
                <a:spcPct val="100000"/>
              </a:lnSpc>
              <a:spcBef>
                <a:spcPts val="600"/>
              </a:spcBef>
              <a:spcAft>
                <a:spcPts val="0"/>
              </a:spcAft>
              <a:buNone/>
            </a:pPr>
            <a:r>
              <a:rPr lang="en" sz="2000">
                <a:solidFill>
                  <a:srgbClr val="222222"/>
                </a:solidFill>
                <a:latin typeface="Calibri"/>
                <a:ea typeface="Calibri"/>
                <a:cs typeface="Calibri"/>
                <a:sym typeface="Calibri"/>
              </a:rPr>
              <a:t>The teachings were passed down orally for around 200 years after the Buddha’s death before they were finally written down by Buddhist monks.</a:t>
            </a:r>
            <a:endParaRPr sz="2000">
              <a:solidFill>
                <a:srgbClr val="222222"/>
              </a:solidFill>
              <a:latin typeface="Calibri"/>
              <a:ea typeface="Calibri"/>
              <a:cs typeface="Calibri"/>
              <a:sym typeface="Calibri"/>
            </a:endParaRPr>
          </a:p>
          <a:p>
            <a:pPr marL="0" lvl="0" indent="0" algn="l" rtl="0">
              <a:lnSpc>
                <a:spcPct val="100000"/>
              </a:lnSpc>
              <a:spcBef>
                <a:spcPts val="600"/>
              </a:spcBef>
              <a:spcAft>
                <a:spcPts val="0"/>
              </a:spcAft>
              <a:buNone/>
            </a:pPr>
            <a:r>
              <a:rPr lang="en" sz="2000">
                <a:solidFill>
                  <a:srgbClr val="222222"/>
                </a:solidFill>
                <a:latin typeface="Calibri"/>
                <a:ea typeface="Calibri"/>
                <a:cs typeface="Calibri"/>
                <a:sym typeface="Calibri"/>
              </a:rPr>
              <a:t>The Pali Canon falls into </a:t>
            </a:r>
            <a:r>
              <a:rPr lang="en" sz="2000" b="1">
                <a:solidFill>
                  <a:srgbClr val="222222"/>
                </a:solidFill>
                <a:latin typeface="Calibri"/>
                <a:ea typeface="Calibri"/>
                <a:cs typeface="Calibri"/>
                <a:sym typeface="Calibri"/>
              </a:rPr>
              <a:t>three general categories</a:t>
            </a:r>
            <a:r>
              <a:rPr lang="en" sz="2000">
                <a:solidFill>
                  <a:srgbClr val="222222"/>
                </a:solidFill>
                <a:latin typeface="Calibri"/>
                <a:ea typeface="Calibri"/>
                <a:cs typeface="Calibri"/>
                <a:sym typeface="Calibri"/>
              </a:rPr>
              <a:t>, or </a:t>
            </a:r>
            <a:r>
              <a:rPr lang="en" sz="2000" b="1">
                <a:solidFill>
                  <a:srgbClr val="222222"/>
                </a:solidFill>
                <a:latin typeface="Calibri"/>
                <a:ea typeface="Calibri"/>
                <a:cs typeface="Calibri"/>
                <a:sym typeface="Calibri"/>
              </a:rPr>
              <a:t>baskets</a:t>
            </a:r>
            <a:r>
              <a:rPr lang="en" sz="2000">
                <a:solidFill>
                  <a:srgbClr val="222222"/>
                </a:solidFill>
                <a:latin typeface="Calibri"/>
                <a:ea typeface="Calibri"/>
                <a:cs typeface="Calibri"/>
                <a:sym typeface="Calibri"/>
              </a:rPr>
              <a:t>, the first was the code of ethics to be obeyed by the early monks and nuns. The second category consists primarily of accounts of the Buddha's teachings. The third category contains early commentary on the Buddha’s teachings from his followers.</a:t>
            </a:r>
            <a:endParaRPr sz="2000">
              <a:solidFill>
                <a:srgbClr val="222222"/>
              </a:solidFill>
              <a:latin typeface="Calibri"/>
              <a:ea typeface="Calibri"/>
              <a:cs typeface="Calibri"/>
              <a:sym typeface="Calibri"/>
            </a:endParaRPr>
          </a:p>
          <a:p>
            <a:pPr marL="0" lvl="0" indent="0" algn="l" rtl="0">
              <a:spcBef>
                <a:spcPts val="600"/>
              </a:spcBef>
              <a:spcAft>
                <a:spcPts val="160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9"/>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8" name="Google Shape;98;p1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99" name="Google Shape;99;p19"/>
          <p:cNvPicPr preferRelativeResize="0"/>
          <p:nvPr/>
        </p:nvPicPr>
        <p:blipFill>
          <a:blip r:embed="rId3">
            <a:alphaModFix/>
          </a:blip>
          <a:stretch>
            <a:fillRect/>
          </a:stretch>
        </p:blipFill>
        <p:spPr>
          <a:xfrm>
            <a:off x="911250" y="150875"/>
            <a:ext cx="7171376" cy="47331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189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Three </a:t>
            </a:r>
            <a:endParaRPr/>
          </a:p>
        </p:txBody>
      </p:sp>
      <p:sp>
        <p:nvSpPr>
          <p:cNvPr id="105" name="Google Shape;105;p20"/>
          <p:cNvSpPr txBox="1">
            <a:spLocks noGrp="1"/>
          </p:cNvSpPr>
          <p:nvPr>
            <p:ph type="body" idx="1"/>
          </p:nvPr>
        </p:nvSpPr>
        <p:spPr>
          <a:xfrm>
            <a:off x="311700" y="416900"/>
            <a:ext cx="8520600" cy="3416400"/>
          </a:xfrm>
          <a:prstGeom prst="rect">
            <a:avLst/>
          </a:prstGeom>
        </p:spPr>
        <p:txBody>
          <a:bodyPr spcFirstLastPara="1" wrap="square" lIns="91425" tIns="91425" rIns="91425" bIns="91425" anchor="t" anchorCtr="0">
            <a:noAutofit/>
          </a:bodyPr>
          <a:lstStyle/>
          <a:p>
            <a:pPr marL="0" lvl="0" indent="0" algn="l" rtl="0">
              <a:lnSpc>
                <a:spcPct val="148000"/>
              </a:lnSpc>
              <a:spcBef>
                <a:spcPts val="0"/>
              </a:spcBef>
              <a:spcAft>
                <a:spcPts val="0"/>
              </a:spcAft>
              <a:buClr>
                <a:schemeClr val="dk2"/>
              </a:buClr>
              <a:buSzPts val="1100"/>
              <a:buFont typeface="Arial"/>
              <a:buNone/>
            </a:pPr>
            <a:r>
              <a:rPr lang="en" sz="1400">
                <a:solidFill>
                  <a:schemeClr val="dk2"/>
                </a:solidFill>
                <a:highlight>
                  <a:srgbClr val="FFFFFF"/>
                </a:highlight>
                <a:latin typeface="Calibri"/>
                <a:ea typeface="Calibri"/>
                <a:cs typeface="Calibri"/>
                <a:sym typeface="Calibri"/>
              </a:rPr>
              <a:t>Karma is a Sanskrit word from the root "Kri" to do or to make and simply means "action." It operates in the universe as the continuous chain reaction of cause and effect.</a:t>
            </a:r>
            <a:endParaRPr sz="1400">
              <a:solidFill>
                <a:srgbClr val="282828"/>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endParaRPr sz="600">
              <a:solidFill>
                <a:srgbClr val="282828"/>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r>
              <a:rPr lang="en" sz="1400">
                <a:solidFill>
                  <a:schemeClr val="dk2"/>
                </a:solidFill>
                <a:highlight>
                  <a:srgbClr val="FFFFFF"/>
                </a:highlight>
                <a:latin typeface="Calibri"/>
                <a:ea typeface="Calibri"/>
                <a:cs typeface="Calibri"/>
                <a:sym typeface="Calibri"/>
              </a:rPr>
              <a:t>What we are, then, is entirely dependent on what we think. Therefore, the nobility of man's character is dependent on his"good" thoughts, actions, and words. At the same time, if he embraces degrading thoughts, those thoughts invariably influence him into negative words and actions.</a:t>
            </a:r>
            <a:endParaRPr sz="1400">
              <a:solidFill>
                <a:schemeClr val="dk2"/>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endParaRPr sz="600">
              <a:solidFill>
                <a:schemeClr val="dk2"/>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r>
              <a:rPr lang="en" sz="1400">
                <a:solidFill>
                  <a:schemeClr val="dk2"/>
                </a:solidFill>
                <a:highlight>
                  <a:srgbClr val="FFFFFF"/>
                </a:highlight>
                <a:latin typeface="Calibri"/>
                <a:ea typeface="Calibri"/>
                <a:cs typeface="Calibri"/>
                <a:sym typeface="Calibri"/>
              </a:rPr>
              <a:t>The Buddha taught that the world as we experience it is impermanent and unsatisfactory, that there is a reason why we experience the world in this way, that there is a state of utter peace and contentment that can be experienced here and now, and that there is a way that leads to this state - in short, the Four Noble Truths.</a:t>
            </a:r>
            <a:endParaRPr sz="1400">
              <a:solidFill>
                <a:schemeClr val="dk2"/>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endParaRPr sz="600">
              <a:solidFill>
                <a:schemeClr val="dk2"/>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r>
              <a:rPr lang="en" sz="1400">
                <a:solidFill>
                  <a:schemeClr val="dk2"/>
                </a:solidFill>
                <a:highlight>
                  <a:srgbClr val="FFFFFF"/>
                </a:highlight>
                <a:latin typeface="Calibri"/>
                <a:ea typeface="Calibri"/>
                <a:cs typeface="Calibri"/>
                <a:sym typeface="Calibri"/>
              </a:rPr>
              <a:t>Amongst the other key teachings that inform the Buddhist perspective is that of rebirth. The Buddha taught that we are born and reborn many times and that there are six realms of existence into which we can be reborn.</a:t>
            </a:r>
            <a:endParaRPr sz="1400">
              <a:solidFill>
                <a:schemeClr val="dk2"/>
              </a:solidFill>
              <a:highlight>
                <a:srgbClr val="FFFFFF"/>
              </a:highlight>
              <a:latin typeface="Calibri"/>
              <a:ea typeface="Calibri"/>
              <a:cs typeface="Calibri"/>
              <a:sym typeface="Calibri"/>
            </a:endParaRPr>
          </a:p>
          <a:p>
            <a:pPr marL="0" lvl="0" indent="0" algn="l" rtl="0">
              <a:lnSpc>
                <a:spcPct val="148000"/>
              </a:lnSpc>
              <a:spcBef>
                <a:spcPts val="0"/>
              </a:spcBef>
              <a:spcAft>
                <a:spcPts val="0"/>
              </a:spcAft>
              <a:buClr>
                <a:schemeClr val="dk2"/>
              </a:buClr>
              <a:buSzPts val="1100"/>
              <a:buFont typeface="Arial"/>
              <a:buNone/>
            </a:pPr>
            <a:r>
              <a:rPr lang="en" sz="1400">
                <a:solidFill>
                  <a:schemeClr val="dk2"/>
                </a:solidFill>
                <a:highlight>
                  <a:srgbClr val="FFFFFF"/>
                </a:highlight>
                <a:latin typeface="Calibri"/>
                <a:ea typeface="Calibri"/>
                <a:cs typeface="Calibri"/>
                <a:sym typeface="Calibri"/>
              </a:rPr>
              <a:t>According to Buddhism, the best rebirth is that of a human being as it offers the best opportunity for gaining enlightenment. In the heavenly world, the gods are too absorbed in pleasure to make the necessary effort for spiritual realization. The other realms offer few opportunities for good actions and spiritual advancement.</a:t>
            </a:r>
            <a:endParaRPr sz="1400">
              <a:solidFill>
                <a:schemeClr val="dk2"/>
              </a:solidFill>
              <a:highlight>
                <a:srgbClr val="FFFFFF"/>
              </a:highlight>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400" b="1">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21"/>
          <p:cNvSpPr txBox="1">
            <a:spLocks noGrp="1"/>
          </p:cNvSpPr>
          <p:nvPr>
            <p:ph type="title"/>
          </p:nvPr>
        </p:nvSpPr>
        <p:spPr>
          <a:xfrm>
            <a:off x="311700" y="4450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1"/>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12" name="Google Shape;112;p21"/>
          <p:cNvPicPr preferRelativeResize="0"/>
          <p:nvPr/>
        </p:nvPicPr>
        <p:blipFill>
          <a:blip r:embed="rId3">
            <a:alphaModFix/>
          </a:blip>
          <a:stretch>
            <a:fillRect/>
          </a:stretch>
        </p:blipFill>
        <p:spPr>
          <a:xfrm>
            <a:off x="1143000" y="0"/>
            <a:ext cx="6858000" cy="514350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txBox="1">
            <a:spLocks noGrp="1"/>
          </p:cNvSpPr>
          <p:nvPr>
            <p:ph type="title"/>
          </p:nvPr>
        </p:nvSpPr>
        <p:spPr>
          <a:xfrm>
            <a:off x="230050" y="95125"/>
            <a:ext cx="8520600" cy="623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Station Four</a:t>
            </a:r>
            <a:endParaRPr/>
          </a:p>
        </p:txBody>
      </p:sp>
      <p:sp>
        <p:nvSpPr>
          <p:cNvPr id="118" name="Google Shape;118;p22"/>
          <p:cNvSpPr txBox="1">
            <a:spLocks noGrp="1"/>
          </p:cNvSpPr>
          <p:nvPr>
            <p:ph type="body" idx="1"/>
          </p:nvPr>
        </p:nvSpPr>
        <p:spPr>
          <a:xfrm>
            <a:off x="311700" y="650950"/>
            <a:ext cx="8520600" cy="4072800"/>
          </a:xfrm>
          <a:prstGeom prst="rect">
            <a:avLst/>
          </a:prstGeom>
        </p:spPr>
        <p:txBody>
          <a:bodyPr spcFirstLastPara="1" wrap="square" lIns="91425" tIns="91425" rIns="91425" bIns="91425" anchor="t" anchorCtr="0">
            <a:noAutofit/>
          </a:bodyPr>
          <a:lstStyle/>
          <a:p>
            <a:pPr marL="0" lvl="0" indent="0" algn="l" rtl="0">
              <a:lnSpc>
                <a:spcPct val="100000"/>
              </a:lnSpc>
              <a:spcBef>
                <a:spcPts val="0"/>
              </a:spcBef>
              <a:spcAft>
                <a:spcPts val="0"/>
              </a:spcAft>
              <a:buClr>
                <a:srgbClr val="000000"/>
              </a:buClr>
              <a:buSzPts val="1100"/>
              <a:buFont typeface="Arial"/>
              <a:buNone/>
            </a:pPr>
            <a:r>
              <a:rPr lang="en" sz="1600">
                <a:solidFill>
                  <a:srgbClr val="000000"/>
                </a:solidFill>
                <a:latin typeface="Calibri"/>
                <a:ea typeface="Calibri"/>
                <a:cs typeface="Calibri"/>
                <a:sym typeface="Calibri"/>
              </a:rPr>
              <a:t>Buddhism started in a region of the world where Hinduism dominated, but </a:t>
            </a:r>
            <a:r>
              <a:rPr lang="en" sz="1600" b="1">
                <a:solidFill>
                  <a:srgbClr val="000000"/>
                </a:solidFill>
                <a:latin typeface="Calibri"/>
                <a:ea typeface="Calibri"/>
                <a:cs typeface="Calibri"/>
                <a:sym typeface="Calibri"/>
              </a:rPr>
              <a:t>Buddha rejected a major part of Hindu society: the caste system</a:t>
            </a:r>
            <a:r>
              <a:rPr lang="en" sz="1600">
                <a:solidFill>
                  <a:srgbClr val="000000"/>
                </a:solidFill>
                <a:latin typeface="Calibri"/>
                <a:ea typeface="Calibri"/>
                <a:cs typeface="Calibri"/>
                <a:sym typeface="Calibri"/>
              </a:rPr>
              <a:t>. </a:t>
            </a:r>
            <a:endParaRPr sz="1600">
              <a:solidFill>
                <a:srgbClr val="000000"/>
              </a:solidFill>
              <a:latin typeface="Calibri"/>
              <a:ea typeface="Calibri"/>
              <a:cs typeface="Calibri"/>
              <a:sym typeface="Calibri"/>
            </a:endParaRPr>
          </a:p>
          <a:p>
            <a:pPr marL="457200" lvl="0" indent="-330200" algn="l" rtl="0">
              <a:lnSpc>
                <a:spcPct val="100000"/>
              </a:lnSpc>
              <a:spcBef>
                <a:spcPts val="0"/>
              </a:spcBef>
              <a:spcAft>
                <a:spcPts val="0"/>
              </a:spcAft>
              <a:buClr>
                <a:srgbClr val="000000"/>
              </a:buClr>
              <a:buSzPts val="1600"/>
              <a:buFont typeface="Calibri"/>
              <a:buChar char="●"/>
            </a:pPr>
            <a:r>
              <a:rPr lang="en" sz="1600">
                <a:solidFill>
                  <a:srgbClr val="000000"/>
                </a:solidFill>
                <a:latin typeface="Calibri"/>
                <a:ea typeface="Calibri"/>
                <a:cs typeface="Calibri"/>
                <a:sym typeface="Calibri"/>
              </a:rPr>
              <a:t>Buddha taught that anyone, regardless of their place in society, could achieve enlightenment if they realized the Four Noble Truths and followed the Eightfold Path. </a:t>
            </a:r>
            <a:endParaRPr sz="1600">
              <a:solidFill>
                <a:srgbClr val="000000"/>
              </a:solidFill>
              <a:latin typeface="Calibri"/>
              <a:ea typeface="Calibri"/>
              <a:cs typeface="Calibri"/>
              <a:sym typeface="Calibri"/>
            </a:endParaRPr>
          </a:p>
          <a:p>
            <a:pPr marL="0" lvl="0" indent="0" algn="ctr" rtl="0">
              <a:lnSpc>
                <a:spcPct val="100000"/>
              </a:lnSpc>
              <a:spcBef>
                <a:spcPts val="0"/>
              </a:spcBef>
              <a:spcAft>
                <a:spcPts val="0"/>
              </a:spcAft>
              <a:buClr>
                <a:srgbClr val="000000"/>
              </a:buClr>
              <a:buSzPts val="1100"/>
              <a:buFont typeface="Arial"/>
              <a:buNone/>
            </a:pPr>
            <a:endParaRPr sz="1600">
              <a:solidFill>
                <a:srgbClr val="000000"/>
              </a:solidFill>
              <a:latin typeface="Calibri"/>
              <a:ea typeface="Calibri"/>
              <a:cs typeface="Calibri"/>
              <a:sym typeface="Calibri"/>
            </a:endParaRPr>
          </a:p>
          <a:p>
            <a:pPr marL="0" lvl="0" indent="0" algn="l" rtl="0">
              <a:lnSpc>
                <a:spcPct val="100000"/>
              </a:lnSpc>
              <a:spcBef>
                <a:spcPts val="0"/>
              </a:spcBef>
              <a:spcAft>
                <a:spcPts val="0"/>
              </a:spcAft>
              <a:buNone/>
            </a:pPr>
            <a:r>
              <a:rPr lang="en" sz="1600">
                <a:solidFill>
                  <a:schemeClr val="dk1"/>
                </a:solidFill>
                <a:latin typeface="Calibri"/>
                <a:ea typeface="Calibri"/>
                <a:cs typeface="Calibri"/>
                <a:sym typeface="Calibri"/>
              </a:rPr>
              <a:t>The </a:t>
            </a:r>
            <a:r>
              <a:rPr lang="en" sz="1600" b="1">
                <a:solidFill>
                  <a:schemeClr val="dk1"/>
                </a:solidFill>
                <a:latin typeface="Calibri"/>
                <a:ea typeface="Calibri"/>
                <a:cs typeface="Calibri"/>
                <a:sym typeface="Calibri"/>
              </a:rPr>
              <a:t>Eightfold Path</a:t>
            </a:r>
            <a:r>
              <a:rPr lang="en" sz="1600">
                <a:solidFill>
                  <a:schemeClr val="dk1"/>
                </a:solidFill>
                <a:latin typeface="Calibri"/>
                <a:ea typeface="Calibri"/>
                <a:cs typeface="Calibri"/>
                <a:sym typeface="Calibri"/>
              </a:rPr>
              <a:t> describes how one should act to eliminate desire and thus suffering.  The Eightfold Path is the </a:t>
            </a:r>
            <a:r>
              <a:rPr lang="en" sz="1600" b="1">
                <a:solidFill>
                  <a:schemeClr val="dk1"/>
                </a:solidFill>
                <a:latin typeface="Calibri"/>
                <a:ea typeface="Calibri"/>
                <a:cs typeface="Calibri"/>
                <a:sym typeface="Calibri"/>
              </a:rPr>
              <a:t>moral code of conduc</a:t>
            </a:r>
            <a:r>
              <a:rPr lang="en" sz="1600">
                <a:solidFill>
                  <a:schemeClr val="dk1"/>
                </a:solidFill>
                <a:latin typeface="Calibri"/>
                <a:ea typeface="Calibri"/>
                <a:cs typeface="Calibri"/>
                <a:sym typeface="Calibri"/>
              </a:rPr>
              <a:t>t for Buddhists. </a:t>
            </a: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None/>
            </a:pPr>
            <a:endParaRPr sz="160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600">
                <a:solidFill>
                  <a:schemeClr val="dk1"/>
                </a:solidFill>
                <a:latin typeface="Calibri"/>
                <a:ea typeface="Calibri"/>
                <a:cs typeface="Calibri"/>
                <a:sym typeface="Calibri"/>
              </a:rPr>
              <a:t>Buddha taught four principles that he believed to be true. They are called the Four Noble Truths. Put simply they are: </a:t>
            </a:r>
            <a:endParaRPr sz="1600">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Helvetica Neue"/>
              <a:buAutoNum type="arabicPeriod"/>
            </a:pPr>
            <a:r>
              <a:rPr lang="en" sz="1600">
                <a:solidFill>
                  <a:schemeClr val="dk1"/>
                </a:solidFill>
                <a:latin typeface="Calibri"/>
                <a:ea typeface="Calibri"/>
                <a:cs typeface="Calibri"/>
                <a:sym typeface="Calibri"/>
              </a:rPr>
              <a:t>The Noble Truth of Suffering: </a:t>
            </a:r>
            <a:r>
              <a:rPr lang="en" sz="1600" b="1">
                <a:solidFill>
                  <a:schemeClr val="dk1"/>
                </a:solidFill>
                <a:latin typeface="Calibri"/>
                <a:ea typeface="Calibri"/>
                <a:cs typeface="Calibri"/>
                <a:sym typeface="Calibri"/>
              </a:rPr>
              <a:t>Life is suffering.</a:t>
            </a:r>
            <a:endParaRPr sz="16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Helvetica Neue"/>
              <a:buAutoNum type="arabicPeriod"/>
            </a:pPr>
            <a:r>
              <a:rPr lang="en" sz="1600">
                <a:solidFill>
                  <a:schemeClr val="dk1"/>
                </a:solidFill>
                <a:latin typeface="Calibri"/>
                <a:ea typeface="Calibri"/>
                <a:cs typeface="Calibri"/>
                <a:sym typeface="Calibri"/>
              </a:rPr>
              <a:t>The Noble Truth of the Cause of Suffering: </a:t>
            </a:r>
            <a:r>
              <a:rPr lang="en" sz="1600" b="1">
                <a:solidFill>
                  <a:schemeClr val="dk1"/>
                </a:solidFill>
                <a:latin typeface="Calibri"/>
                <a:ea typeface="Calibri"/>
                <a:cs typeface="Calibri"/>
                <a:sym typeface="Calibri"/>
              </a:rPr>
              <a:t>Suffering is caused by desire.</a:t>
            </a:r>
            <a:endParaRPr sz="16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Helvetica Neue"/>
              <a:buAutoNum type="arabicPeriod"/>
            </a:pPr>
            <a:r>
              <a:rPr lang="en" sz="1600">
                <a:solidFill>
                  <a:schemeClr val="dk1"/>
                </a:solidFill>
                <a:latin typeface="Calibri"/>
                <a:ea typeface="Calibri"/>
                <a:cs typeface="Calibri"/>
                <a:sym typeface="Calibri"/>
              </a:rPr>
              <a:t>The Noble Truth of the Cessation [Stopping] of Suffering: </a:t>
            </a:r>
            <a:r>
              <a:rPr lang="en" sz="1600" b="1">
                <a:solidFill>
                  <a:schemeClr val="dk1"/>
                </a:solidFill>
                <a:latin typeface="Calibri"/>
                <a:ea typeface="Calibri"/>
                <a:cs typeface="Calibri"/>
                <a:sym typeface="Calibri"/>
              </a:rPr>
              <a:t>To end suffering, one must end desire.</a:t>
            </a:r>
            <a:endParaRPr sz="1600" b="1">
              <a:solidFill>
                <a:schemeClr val="dk1"/>
              </a:solidFill>
              <a:latin typeface="Calibri"/>
              <a:ea typeface="Calibri"/>
              <a:cs typeface="Calibri"/>
              <a:sym typeface="Calibri"/>
            </a:endParaRPr>
          </a:p>
          <a:p>
            <a:pPr marL="457200" lvl="0" indent="-330200" algn="l" rtl="0">
              <a:lnSpc>
                <a:spcPct val="150000"/>
              </a:lnSpc>
              <a:spcBef>
                <a:spcPts val="0"/>
              </a:spcBef>
              <a:spcAft>
                <a:spcPts val="0"/>
              </a:spcAft>
              <a:buClr>
                <a:schemeClr val="dk1"/>
              </a:buClr>
              <a:buSzPts val="1600"/>
              <a:buFont typeface="Helvetica Neue"/>
              <a:buAutoNum type="arabicPeriod"/>
            </a:pPr>
            <a:r>
              <a:rPr lang="en" sz="1600">
                <a:solidFill>
                  <a:schemeClr val="dk1"/>
                </a:solidFill>
                <a:latin typeface="Calibri"/>
                <a:ea typeface="Calibri"/>
                <a:cs typeface="Calibri"/>
                <a:sym typeface="Calibri"/>
              </a:rPr>
              <a:t>The Noble Truth of the Path: </a:t>
            </a:r>
            <a:r>
              <a:rPr lang="en" sz="1600" b="1">
                <a:solidFill>
                  <a:schemeClr val="dk1"/>
                </a:solidFill>
                <a:latin typeface="Calibri"/>
                <a:ea typeface="Calibri"/>
                <a:cs typeface="Calibri"/>
                <a:sym typeface="Calibri"/>
              </a:rPr>
              <a:t>To end suffering, follow the Eightfold Path. </a:t>
            </a:r>
            <a:endParaRPr sz="1600"/>
          </a:p>
        </p:txBody>
      </p:sp>
    </p:spTree>
  </p:cSld>
  <p:clrMapOvr>
    <a:masterClrMapping/>
  </p:clrMapOvr>
</p:sld>
</file>

<file path=ppt/theme/theme1.xml><?xml version="1.0" encoding="utf-8"?>
<a:theme xmlns:a="http://schemas.openxmlformats.org/drawingml/2006/main"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1607</Words>
  <Application>Microsoft Office PowerPoint</Application>
  <PresentationFormat>On-screen Show (16:9)</PresentationFormat>
  <Paragraphs>102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Raleway</vt:lpstr>
      <vt:lpstr>Helvetica Neue</vt:lpstr>
      <vt:lpstr>Arial</vt:lpstr>
      <vt:lpstr>Source Sans Pro</vt:lpstr>
      <vt:lpstr>Calibri</vt:lpstr>
      <vt:lpstr>Plum</vt:lpstr>
      <vt:lpstr>Hinduism and Buddhism</vt:lpstr>
      <vt:lpstr>Comparing Hinduism and Buddhism </vt:lpstr>
      <vt:lpstr>Station One </vt:lpstr>
      <vt:lpstr>PowerPoint Presentation</vt:lpstr>
      <vt:lpstr>Station Two </vt:lpstr>
      <vt:lpstr>PowerPoint Presentation</vt:lpstr>
      <vt:lpstr>Station Three </vt:lpstr>
      <vt:lpstr>PowerPoint Presentation</vt:lpstr>
      <vt:lpstr>Station Four</vt:lpstr>
      <vt:lpstr>PowerPoint Presentation</vt:lpstr>
      <vt:lpstr>Station Five</vt:lpstr>
      <vt:lpstr>PowerPoint Presentation</vt:lpstr>
      <vt:lpstr>Station Six</vt:lpstr>
      <vt:lpstr>7</vt:lpstr>
      <vt:lpstr>Station 8</vt:lpstr>
      <vt:lpstr>Station Nine </vt:lpstr>
      <vt:lpstr>Station Nine (cont.)</vt:lpstr>
      <vt:lpstr>10</vt:lpstr>
      <vt:lpstr>The Untouchables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Hinduism and Buddhism</dc:title>
  <cp:lastModifiedBy>Paluczak, Mike</cp:lastModifiedBy>
  <cp:revision>1</cp:revision>
  <dcterms:modified xsi:type="dcterms:W3CDTF">2019-11-04T16:26:37Z</dcterms:modified>
</cp:coreProperties>
</file>