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59" r:id="rId4"/>
    <p:sldId id="260" r:id="rId5"/>
    <p:sldId id="261" r:id="rId6"/>
    <p:sldId id="258" r:id="rId7"/>
    <p:sldId id="262" r:id="rId8"/>
    <p:sldId id="263" r:id="rId9"/>
    <p:sldId id="264" r:id="rId10"/>
    <p:sldId id="267" r:id="rId11"/>
    <p:sldId id="265" r:id="rId12"/>
    <p:sldId id="266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2106" autoAdjust="0"/>
    <p:restoredTop sz="94660"/>
  </p:normalViewPr>
  <p:slideViewPr>
    <p:cSldViewPr snapToGrid="0" snapToObjects="1">
      <p:cViewPr varScale="1">
        <p:scale>
          <a:sx n="42" d="100"/>
          <a:sy n="42" d="100"/>
        </p:scale>
        <p:origin x="1012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A244EB-5CAD-254C-9D98-5305451E661B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86E6F2-15CB-0A4B-BD76-C2A170104E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895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Core—center of earth,</a:t>
            </a:r>
            <a:r>
              <a:rPr lang="en-US" baseline="0" dirty="0" smtClean="0"/>
              <a:t> very hot and solid; inner core made of iron and nickel under extreme pressure</a:t>
            </a:r>
          </a:p>
          <a:p>
            <a:r>
              <a:rPr lang="en-US" baseline="0" dirty="0" smtClean="0"/>
              <a:t>Mantle—located next to the outer core, thick layer of hot, dense rock</a:t>
            </a:r>
          </a:p>
          <a:p>
            <a:r>
              <a:rPr lang="en-US" baseline="0" dirty="0" smtClean="0"/>
              <a:t>Crust—outer layer; rocky shell forming the earth’s surface </a:t>
            </a:r>
          </a:p>
          <a:p>
            <a:endParaRPr lang="en-US" baseline="0" dirty="0" smtClean="0"/>
          </a:p>
          <a:p>
            <a:r>
              <a:rPr lang="en-US" baseline="0" dirty="0" smtClean="0"/>
              <a:t>Underneath the continents and oceans is a CRUST, underneath the whole crust is a warmer layer called the mantle, underneath that is the hot inner core in the center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86E6F2-15CB-0A4B-BD76-C2A170104E0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9943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Crust is actually broken into pieces or PLATES,</a:t>
            </a:r>
            <a:r>
              <a:rPr lang="en-US" baseline="0" dirty="0" smtClean="0"/>
              <a:t> it’s not just one, there’s many pieces </a:t>
            </a:r>
          </a:p>
          <a:p>
            <a:endParaRPr lang="en-US" baseline="0" dirty="0" smtClean="0"/>
          </a:p>
          <a:p>
            <a:r>
              <a:rPr lang="en-US" baseline="0" dirty="0" smtClean="0"/>
              <a:t>Pieces and plates actually move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86E6F2-15CB-0A4B-BD76-C2A170104E0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0569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Notice</a:t>
            </a:r>
            <a:r>
              <a:rPr lang="en-US" baseline="0" dirty="0" smtClean="0"/>
              <a:t> anything similar about the arrows? What are different</a:t>
            </a:r>
          </a:p>
          <a:p>
            <a:endParaRPr lang="en-US" baseline="0" dirty="0" smtClean="0"/>
          </a:p>
          <a:p>
            <a:r>
              <a:rPr lang="en-US" baseline="0" dirty="0" smtClean="0"/>
              <a:t>Have them notice that some are pointing toward and some are pointing away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86E6F2-15CB-0A4B-BD76-C2A170104E0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4414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86E6F2-15CB-0A4B-BD76-C2A170104E0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1553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******If</a:t>
            </a:r>
            <a:r>
              <a:rPr lang="en-US" baseline="0" dirty="0" smtClean="0"/>
              <a:t> new crust is created (through spreading), then it must be destroyed some where, otherwise the Earth would grow, which it cannot. Crust is consumed in </a:t>
            </a:r>
            <a:r>
              <a:rPr lang="en-US" baseline="0" dirty="0" err="1" smtClean="0"/>
              <a:t>subduction</a:t>
            </a:r>
            <a:r>
              <a:rPr lang="en-US" baseline="0" dirty="0" smtClean="0"/>
              <a:t> zones.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Two plates can be two oceanic plates coming together, two continental, or combination</a:t>
            </a:r>
            <a:r>
              <a:rPr lang="en-US" baseline="0" dirty="0" smtClean="0"/>
              <a:t> of both </a:t>
            </a:r>
          </a:p>
          <a:p>
            <a:endParaRPr lang="en-US" baseline="0" dirty="0" smtClean="0"/>
          </a:p>
          <a:p>
            <a:r>
              <a:rPr lang="en-US" baseline="0" dirty="0" smtClean="0"/>
              <a:t>Lithosphere—rigid outer part of the earth, consisting of the crust and upper mantel (it is two different plates) </a:t>
            </a:r>
          </a:p>
          <a:p>
            <a:r>
              <a:rPr lang="en-US" baseline="0" dirty="0" smtClean="0"/>
              <a:t>Asthenosphere—upper mantle of the earth, layer of solid rock that has so much pressure and heat the rocks so they can flow like a liquid. This allows the tectonic plates in the lithosphere to move around on the earth’s surface by floating on the rocks that are slowing flowing like a liquid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86E6F2-15CB-0A4B-BD76-C2A170104E0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2794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</a:t>
            </a:r>
            <a:r>
              <a:rPr lang="en-US" dirty="0" err="1" smtClean="0"/>
              <a:t>www.youtube.com</a:t>
            </a:r>
            <a:r>
              <a:rPr lang="en-US" dirty="0" smtClean="0"/>
              <a:t>/</a:t>
            </a:r>
            <a:r>
              <a:rPr lang="en-US" dirty="0" err="1" smtClean="0"/>
              <a:t>watch?v</a:t>
            </a:r>
            <a:r>
              <a:rPr lang="en-US" dirty="0" smtClean="0"/>
              <a:t>=FIgksa3x11w&amp;list=PLat8Jejmdx1sa0MOWmvZ_f3Z-IeOZmtRv&amp;index=29</a:t>
            </a:r>
          </a:p>
          <a:p>
            <a:r>
              <a:rPr lang="en-US" dirty="0" smtClean="0"/>
              <a:t>Making science</a:t>
            </a:r>
            <a:r>
              <a:rPr lang="en-US" baseline="0" dirty="0" smtClean="0"/>
              <a:t> fun with crackers and cheese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86E6F2-15CB-0A4B-BD76-C2A170104E0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6985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Wind erosion—movement</a:t>
            </a:r>
            <a:r>
              <a:rPr lang="en-US" baseline="0" dirty="0" smtClean="0"/>
              <a:t> of dust, sand and soil from one place to another</a:t>
            </a:r>
          </a:p>
          <a:p>
            <a:r>
              <a:rPr lang="en-US" baseline="0" dirty="0" smtClean="0"/>
              <a:t>Glacial—as they move, they pick up rocks and soil in their paths; change landscapes, destroy forests, carve out valleys, alter course of rivers, and wear down mountains </a:t>
            </a:r>
          </a:p>
          <a:p>
            <a:r>
              <a:rPr lang="en-US" baseline="0" dirty="0" smtClean="0"/>
              <a:t>Glaciers, when they melt, leave behind large piles of rocks and debris that may sometimes form dams </a:t>
            </a:r>
          </a:p>
          <a:p>
            <a:pPr marL="0" marR="0" lvl="2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Water Erosion--</a:t>
            </a:r>
            <a:r>
              <a:rPr lang="en-US" sz="2400" dirty="0" smtClean="0"/>
              <a:t>Leftover sediment acts as sandpaper and grinds the surface of the rock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86E6F2-15CB-0A4B-BD76-C2A170104E0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6813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channel.nationalgeographic.com</a:t>
            </a:r>
            <a:r>
              <a:rPr lang="en-US" dirty="0" smtClean="0"/>
              <a:t>/videos/the-grand-canyon-story/</a:t>
            </a:r>
          </a:p>
          <a:p>
            <a:endParaRPr lang="en-US" dirty="0" smtClean="0"/>
          </a:p>
          <a:p>
            <a:r>
              <a:rPr lang="en-US" dirty="0" smtClean="0"/>
              <a:t>http://</a:t>
            </a:r>
            <a:r>
              <a:rPr lang="en-US" dirty="0" err="1" smtClean="0"/>
              <a:t>www.pbslearningmedia.org</a:t>
            </a:r>
            <a:r>
              <a:rPr lang="en-US" dirty="0" smtClean="0"/>
              <a:t>/resource/ess05.sci.ess.earthsys.canyon/the-grand-canyon-how-it-formed/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86E6F2-15CB-0A4B-BD76-C2A170104E0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4237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Answers: </a:t>
            </a:r>
          </a:p>
          <a:p>
            <a:r>
              <a:rPr lang="en-US" dirty="0" smtClean="0"/>
              <a:t>Weathering—breaking down</a:t>
            </a:r>
          </a:p>
          <a:p>
            <a:r>
              <a:rPr lang="en-US" dirty="0" smtClean="0"/>
              <a:t>Erosion: carrying away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86E6F2-15CB-0A4B-BD76-C2A170104E0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778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2C624-A91A-E14A-8ADF-76EA6609AE2E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69E26-7DA8-0345-9338-93E50BB51B02}" type="slidenum">
              <a:rPr lang="en-US" smtClean="0"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2C624-A91A-E14A-8ADF-76EA6609AE2E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69E26-7DA8-0345-9338-93E50BB51B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2C624-A91A-E14A-8ADF-76EA6609AE2E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69E26-7DA8-0345-9338-93E50BB51B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2C624-A91A-E14A-8ADF-76EA6609AE2E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69E26-7DA8-0345-9338-93E50BB51B0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2C624-A91A-E14A-8ADF-76EA6609AE2E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69E26-7DA8-0345-9338-93E50BB51B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2C624-A91A-E14A-8ADF-76EA6609AE2E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69E26-7DA8-0345-9338-93E50BB51B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2C624-A91A-E14A-8ADF-76EA6609AE2E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69E26-7DA8-0345-9338-93E50BB51B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2C624-A91A-E14A-8ADF-76EA6609AE2E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69E26-7DA8-0345-9338-93E50BB51B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2C624-A91A-E14A-8ADF-76EA6609AE2E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69E26-7DA8-0345-9338-93E50BB51B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2C624-A91A-E14A-8ADF-76EA6609AE2E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69E26-7DA8-0345-9338-93E50BB51B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2C624-A91A-E14A-8ADF-76EA6609AE2E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69E26-7DA8-0345-9338-93E50BB51B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1A12C624-A91A-E14A-8ADF-76EA6609AE2E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25E69E26-7DA8-0345-9338-93E50BB51B02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Day 3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4000" dirty="0" smtClean="0"/>
              <a:t>Forces of Change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622587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How are volcanoes formed?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4530593" cy="411480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err="1" smtClean="0"/>
              <a:t>Subduction</a:t>
            </a:r>
            <a:r>
              <a:rPr lang="en-US" sz="2400" dirty="0" smtClean="0"/>
              <a:t> causes volcanoes </a:t>
            </a:r>
          </a:p>
          <a:p>
            <a:r>
              <a:rPr lang="en-US" sz="2400" dirty="0" smtClean="0"/>
              <a:t>How a Volcano is formed: (step by step)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/>
              <a:t>Two plates meet (convergent plate movement)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/>
              <a:t>One plate dives underneath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/>
              <a:t>Plate partially melts (in the upper mantle it is very hot)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/>
              <a:t>Makes magma that drills up to the top </a:t>
            </a:r>
          </a:p>
          <a:p>
            <a:endParaRPr lang="en-US" sz="2400" dirty="0"/>
          </a:p>
        </p:txBody>
      </p:sp>
      <p:pic>
        <p:nvPicPr>
          <p:cNvPr id="5" name="Picture 4" descr="imag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352" y="1777801"/>
            <a:ext cx="4654011" cy="3019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513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How are Earthquakes formed?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399262"/>
            <a:ext cx="7924800" cy="411480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Violent movements of tectonic plates—pull, push, or slide </a:t>
            </a:r>
          </a:p>
          <a:p>
            <a:r>
              <a:rPr lang="en-US" sz="2400" dirty="0" smtClean="0"/>
              <a:t>How Earthquake is formed: (step by step)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T</a:t>
            </a:r>
            <a:r>
              <a:rPr lang="en-US" sz="2400" dirty="0" smtClean="0"/>
              <a:t>wo plates meet and create a fault line</a:t>
            </a:r>
          </a:p>
          <a:p>
            <a:pPr lvl="2"/>
            <a:r>
              <a:rPr lang="en-US" sz="2400" dirty="0" smtClean="0"/>
              <a:t>Massive pressure here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/>
              <a:t>Intense pressure causes the fault lines to give way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/>
              <a:t>Plates move over, against, or apart from each other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/>
              <a:t>Earthquake happens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/>
              <a:t>Waves of escaping energy radiate outward from the fault line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/>
              <a:t>Waves reach earth’s surface and shake the ground </a:t>
            </a:r>
          </a:p>
        </p:txBody>
      </p:sp>
    </p:spTree>
    <p:extLst>
      <p:ext uri="{BB962C8B-B14F-4D97-AF65-F5344CB8AC3E}">
        <p14:creationId xmlns:p14="http://schemas.microsoft.com/office/powerpoint/2010/main" val="2343770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842" y="-11296"/>
            <a:ext cx="7924800" cy="1143000"/>
          </a:xfrm>
        </p:spPr>
        <p:txBody>
          <a:bodyPr/>
          <a:lstStyle/>
          <a:p>
            <a:r>
              <a:rPr lang="en-US" dirty="0" smtClean="0"/>
              <a:t>Earthquake Diagrams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 descr="c38a604ce13dbf17a843d11169483c305320d28b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9" y="1131704"/>
            <a:ext cx="6117829" cy="4112167"/>
          </a:xfrm>
          <a:prstGeom prst="rect">
            <a:avLst/>
          </a:prstGeom>
        </p:spPr>
      </p:pic>
      <p:pic>
        <p:nvPicPr>
          <p:cNvPr id="8" name="Picture 7" descr="sn_ts_022211_diagram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5805" y="3581961"/>
            <a:ext cx="5768195" cy="3276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449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External Forces of Change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600199"/>
            <a:ext cx="7924800" cy="493026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How the Earth’s surface changes—Weathering and Erosion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/>
              <a:t>Step one: breaking down of rocks (weathering)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S</a:t>
            </a:r>
            <a:r>
              <a:rPr lang="en-US" sz="2400" dirty="0" smtClean="0"/>
              <a:t>tep two: rocks are carried away (erosion)</a:t>
            </a:r>
          </a:p>
          <a:p>
            <a:pPr lvl="2"/>
            <a:endParaRPr lang="en-US" sz="2400" dirty="0" smtClean="0"/>
          </a:p>
          <a:p>
            <a:pPr lvl="2"/>
            <a:endParaRPr lang="en-US" sz="2400" dirty="0" smtClean="0"/>
          </a:p>
          <a:p>
            <a:endParaRPr lang="en-US" sz="2400" dirty="0"/>
          </a:p>
        </p:txBody>
      </p:sp>
      <p:pic>
        <p:nvPicPr>
          <p:cNvPr id="4" name="Picture 3" descr="Screen Shot 2016-07-11 at 10.26.5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495" y="3103988"/>
            <a:ext cx="6582101" cy="3754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317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Erosion—Case study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81446" y="1600200"/>
            <a:ext cx="4978903" cy="482949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Grand Canyon</a:t>
            </a:r>
          </a:p>
          <a:p>
            <a:pPr lvl="1"/>
            <a:r>
              <a:rPr lang="en-US" sz="2400" dirty="0"/>
              <a:t>Shaped by the Colorado River and widened by side streams</a:t>
            </a:r>
          </a:p>
          <a:p>
            <a:pPr lvl="2"/>
            <a:r>
              <a:rPr lang="en-US" sz="2400" dirty="0"/>
              <a:t>For the past millions and millions of years!</a:t>
            </a:r>
          </a:p>
          <a:p>
            <a:pPr lvl="1"/>
            <a:r>
              <a:rPr lang="en-US" sz="2400" dirty="0"/>
              <a:t>Weathering—wears away exposed surfaces over time</a:t>
            </a:r>
          </a:p>
          <a:p>
            <a:pPr lvl="2"/>
            <a:r>
              <a:rPr lang="en-US" sz="2400" dirty="0"/>
              <a:t>Rocks will crumble if water seeps into cracks </a:t>
            </a:r>
          </a:p>
          <a:p>
            <a:pPr lvl="1"/>
            <a:r>
              <a:rPr lang="en-US" sz="2400" dirty="0"/>
              <a:t>Erosion</a:t>
            </a:r>
          </a:p>
          <a:p>
            <a:pPr lvl="2"/>
            <a:r>
              <a:rPr lang="en-US" sz="2400" dirty="0"/>
              <a:t>Water carries away the rocks fragments and shapes the canyon </a:t>
            </a:r>
          </a:p>
        </p:txBody>
      </p:sp>
      <p:pic>
        <p:nvPicPr>
          <p:cNvPr id="4" name="Picture 3" descr="80465-004-6B5C5DF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5414" y="1417637"/>
            <a:ext cx="3747953" cy="4684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915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Knowledge Check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Weathering: the _____________________ _______________ of rock on the Earth’s surface</a:t>
            </a:r>
          </a:p>
          <a:p>
            <a:r>
              <a:rPr lang="en-US" dirty="0" smtClean="0"/>
              <a:t>Erosion: The ___________________ _________ of particles of sediment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755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arg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19" y="1417637"/>
            <a:ext cx="8926907" cy="50213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Earth’s Structure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104595" y="4322082"/>
            <a:ext cx="5729681" cy="1975811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Think of the Earth as a hardboiled egg</a:t>
            </a:r>
          </a:p>
          <a:p>
            <a:pPr lvl="1"/>
            <a:r>
              <a:rPr lang="en-US" b="1" dirty="0" smtClean="0">
                <a:solidFill>
                  <a:schemeClr val="bg1"/>
                </a:solidFill>
              </a:rPr>
              <a:t>Thin brittle shell 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 Crust that humans live on </a:t>
            </a:r>
          </a:p>
          <a:p>
            <a:pPr lvl="1"/>
            <a:r>
              <a:rPr lang="en-US" b="1" dirty="0" smtClean="0">
                <a:solidFill>
                  <a:schemeClr val="bg1"/>
                </a:solidFill>
                <a:sym typeface="Wingdings"/>
              </a:rPr>
              <a:t>White, soft inside 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  <a:sym typeface="Wingdings"/>
              </a:rPr>
              <a:t>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 Deep hot magma beneath the surface </a:t>
            </a:r>
          </a:p>
          <a:p>
            <a:pPr lvl="1"/>
            <a:r>
              <a:rPr lang="en-US" b="1" dirty="0" smtClean="0">
                <a:solidFill>
                  <a:schemeClr val="bg1"/>
                </a:solidFill>
                <a:sym typeface="Wingdings"/>
              </a:rPr>
              <a:t>Yellow, yolk beneath </a:t>
            </a:r>
            <a:r>
              <a:rPr lang="en-US" b="1" dirty="0">
                <a:solidFill>
                  <a:schemeClr val="bg1"/>
                </a:solidFill>
                <a:sym typeface="Wingdings"/>
              </a:rPr>
              <a:t>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 Core of the earth </a:t>
            </a:r>
            <a:endParaRPr lang="en-US" b="1" dirty="0" smtClean="0">
              <a:solidFill>
                <a:schemeClr val="bg1"/>
              </a:solidFill>
            </a:endParaRPr>
          </a:p>
          <a:p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323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Plate Movement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500 million years ago—Supercontinent Pangaea </a:t>
            </a:r>
          </a:p>
          <a:p>
            <a:pPr lvl="1"/>
            <a:r>
              <a:rPr lang="en-US" sz="2400" u="sng" dirty="0" smtClean="0"/>
              <a:t>Continental Drift</a:t>
            </a:r>
            <a:r>
              <a:rPr lang="en-US" sz="2400" dirty="0" smtClean="0"/>
              <a:t>—Continents have slowly drifted apart  </a:t>
            </a:r>
          </a:p>
          <a:p>
            <a:r>
              <a:rPr lang="en-US" sz="2400" u="sng" dirty="0" smtClean="0"/>
              <a:t>Plate Tectonics </a:t>
            </a:r>
          </a:p>
          <a:p>
            <a:pPr lvl="1"/>
            <a:r>
              <a:rPr lang="en-US" sz="2400" dirty="0" smtClean="0"/>
              <a:t>Plates moving have produced Earth’s largest features</a:t>
            </a:r>
          </a:p>
          <a:p>
            <a:pPr lvl="2"/>
            <a:r>
              <a:rPr lang="en-US" sz="2400" dirty="0" smtClean="0"/>
              <a:t>Continents, mountains, and oceans  </a:t>
            </a:r>
          </a:p>
          <a:p>
            <a:pPr lvl="1"/>
            <a:r>
              <a:rPr lang="en-US" sz="2400" dirty="0" smtClean="0"/>
              <a:t>Plates are crashing and spreading (but </a:t>
            </a:r>
            <a:r>
              <a:rPr lang="en-US" sz="2400" dirty="0" err="1" smtClean="0"/>
              <a:t>veryyy</a:t>
            </a:r>
            <a:r>
              <a:rPr lang="en-US" sz="2400" dirty="0" smtClean="0"/>
              <a:t> slowly)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71066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pangaea_breaking_up_V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9155"/>
            <a:ext cx="9144000" cy="5155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43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74323" y="6033275"/>
            <a:ext cx="7924800" cy="72255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800" dirty="0" smtClean="0"/>
              <a:t>Remember: Think about the plates as a hard boiled egg shell</a:t>
            </a:r>
            <a:endParaRPr lang="en-US" sz="2800" dirty="0"/>
          </a:p>
        </p:txBody>
      </p:sp>
      <p:pic>
        <p:nvPicPr>
          <p:cNvPr id="4" name="Picture 3" descr="Screen Shot 2016-07-11 at 2.38.3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9167"/>
            <a:ext cx="9144000" cy="5684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56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766"/>
            <a:ext cx="7924800" cy="1143000"/>
          </a:xfrm>
        </p:spPr>
        <p:txBody>
          <a:bodyPr/>
          <a:lstStyle/>
          <a:p>
            <a:r>
              <a:rPr lang="en-US" dirty="0" smtClean="0"/>
              <a:t>What happens when plates meet?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358330"/>
            <a:ext cx="7924800" cy="4114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Two important types of plate movements </a:t>
            </a:r>
          </a:p>
          <a:p>
            <a:pPr lvl="1"/>
            <a:r>
              <a:rPr lang="en-US" sz="2400" dirty="0" smtClean="0"/>
              <a:t>Divergent </a:t>
            </a:r>
          </a:p>
          <a:p>
            <a:pPr lvl="1"/>
            <a:r>
              <a:rPr lang="en-US" sz="2400" dirty="0" smtClean="0"/>
              <a:t>Convergent </a:t>
            </a:r>
          </a:p>
          <a:p>
            <a:r>
              <a:rPr lang="en-US" sz="2400" dirty="0" smtClean="0"/>
              <a:t>Which one do you think matches the images below? </a:t>
            </a:r>
            <a:endParaRPr lang="en-US" sz="2400" dirty="0"/>
          </a:p>
        </p:txBody>
      </p:sp>
      <p:pic>
        <p:nvPicPr>
          <p:cNvPr id="4" name="Picture 3" descr="Screen Shot 2016-07-11 at 2.49.1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56" y="3741517"/>
            <a:ext cx="4330700" cy="28194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887452" y="4639625"/>
            <a:ext cx="987826" cy="617440"/>
          </a:xfrm>
          <a:prstGeom prst="ellipse">
            <a:avLst/>
          </a:prstGeom>
          <a:noFill/>
          <a:ln w="57150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Screen Shot 2016-07-11 at 2.44.1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09" y="4140833"/>
            <a:ext cx="8150179" cy="223246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71685" y="3855159"/>
            <a:ext cx="26503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Convergent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2875278" y="4492876"/>
            <a:ext cx="308695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Divergent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86062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 animBg="1"/>
      <p:bldP spid="7" grpId="1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156370"/>
            <a:ext cx="7924800" cy="1143000"/>
          </a:xfrm>
        </p:spPr>
        <p:txBody>
          <a:bodyPr/>
          <a:lstStyle/>
          <a:p>
            <a:r>
              <a:rPr lang="en-US" sz="4000" dirty="0" smtClean="0"/>
              <a:t>Divergent Plate Movement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849" y="972775"/>
            <a:ext cx="8757102" cy="487410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Movement of plates in opposite direction </a:t>
            </a:r>
          </a:p>
          <a:p>
            <a:r>
              <a:rPr lang="en-US" sz="2400" u="sng" dirty="0" smtClean="0"/>
              <a:t>Spreading Process </a:t>
            </a:r>
            <a:r>
              <a:rPr lang="en-US" sz="2400" dirty="0" smtClean="0"/>
              <a:t> (step by step) </a:t>
            </a:r>
            <a:endParaRPr lang="en-US" sz="2400" u="sng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/>
              <a:t>Sea plates pull apart—most happen in the ocean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/>
              <a:t>Results in a rift (deep crack)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/>
              <a:t>Magma from within the earth comes up between the plates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/>
              <a:t>Magma hardens and builds new oceanic crust 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5" name="Picture 4" descr="construc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612" y="3942771"/>
            <a:ext cx="6074072" cy="3250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89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14950"/>
            <a:ext cx="7924800" cy="1143000"/>
          </a:xfrm>
        </p:spPr>
        <p:txBody>
          <a:bodyPr/>
          <a:lstStyle/>
          <a:p>
            <a:r>
              <a:rPr lang="en-US" sz="2800" dirty="0" smtClean="0"/>
              <a:t>Examples: </a:t>
            </a:r>
            <a:br>
              <a:rPr lang="en-US" sz="2800" dirty="0" smtClean="0"/>
            </a:br>
            <a:r>
              <a:rPr lang="en-US" sz="2800" dirty="0" smtClean="0"/>
              <a:t>Mid Atlantic Ridge and East African Rift Valley (Divergent Plates)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5424287"/>
            <a:ext cx="7924800" cy="581423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 smtClean="0"/>
              <a:t>Snorkling</a:t>
            </a:r>
            <a:r>
              <a:rPr lang="en-US" dirty="0" smtClean="0"/>
              <a:t> at Mid </a:t>
            </a:r>
            <a:r>
              <a:rPr lang="en-US" dirty="0"/>
              <a:t>Atlantic Ridge--https://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=ZgywK-pQMp4</a:t>
            </a:r>
            <a:endParaRPr lang="en-US" dirty="0" smtClean="0"/>
          </a:p>
          <a:p>
            <a:pPr lvl="1"/>
            <a:r>
              <a:rPr lang="en-US" dirty="0" smtClean="0"/>
              <a:t>Underwater gorges (valley between mountains) caused by the spreading process</a:t>
            </a:r>
            <a:endParaRPr lang="en-US" dirty="0"/>
          </a:p>
        </p:txBody>
      </p:sp>
      <p:pic>
        <p:nvPicPr>
          <p:cNvPr id="5" name="Picture 4" descr="noaaMidAtlanticRidge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596731"/>
            <a:ext cx="3476500" cy="3693781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123700" y="3389183"/>
            <a:ext cx="7924800" cy="5814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8" name="Picture 7" descr="figure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351" y="1647686"/>
            <a:ext cx="3408049" cy="3642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488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27702"/>
            <a:ext cx="7924800" cy="1143000"/>
          </a:xfrm>
        </p:spPr>
        <p:txBody>
          <a:bodyPr/>
          <a:lstStyle/>
          <a:p>
            <a:r>
              <a:rPr lang="en-US" sz="4000" dirty="0" smtClean="0"/>
              <a:t>Convergent Plate Movement 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197080"/>
            <a:ext cx="7924800" cy="4114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Two plates coming together </a:t>
            </a:r>
          </a:p>
          <a:p>
            <a:r>
              <a:rPr lang="en-US" sz="2400" u="sng" dirty="0" err="1" smtClean="0"/>
              <a:t>Subduction</a:t>
            </a:r>
            <a:r>
              <a:rPr lang="en-US" sz="2400" u="sng" dirty="0" smtClean="0"/>
              <a:t> </a:t>
            </a:r>
            <a:endParaRPr lang="en-US" sz="2400" dirty="0"/>
          </a:p>
          <a:p>
            <a:pPr lvl="1"/>
            <a:r>
              <a:rPr lang="en-US" sz="2400" dirty="0" smtClean="0"/>
              <a:t>Heavier sea plate dives under the lighter continental plate</a:t>
            </a:r>
          </a:p>
          <a:p>
            <a:pPr lvl="1"/>
            <a:r>
              <a:rPr lang="en-US" sz="2400" dirty="0" smtClean="0"/>
              <a:t>Crust starts to melt, returns to surface as volcanoes </a:t>
            </a:r>
          </a:p>
          <a:p>
            <a:pPr lvl="1"/>
            <a:r>
              <a:rPr lang="en-US" sz="2400" dirty="0" smtClean="0"/>
              <a:t>Example: Andes Mountain range in South America </a:t>
            </a:r>
            <a:r>
              <a:rPr lang="en-US" sz="2400" u="sng" dirty="0" smtClean="0"/>
              <a:t> </a:t>
            </a:r>
          </a:p>
          <a:p>
            <a:endParaRPr lang="en-US" sz="2400" u="sng" dirty="0" smtClean="0"/>
          </a:p>
        </p:txBody>
      </p:sp>
      <p:pic>
        <p:nvPicPr>
          <p:cNvPr id="4" name="Picture 3" descr="2000px-Active_Margin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533" y="3866105"/>
            <a:ext cx="5122139" cy="2870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06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Horizon.thmx</Template>
  <TotalTime>1739</TotalTime>
  <Words>816</Words>
  <Application>Microsoft Office PowerPoint</Application>
  <PresentationFormat>On-screen Show (4:3)</PresentationFormat>
  <Paragraphs>110</Paragraphs>
  <Slides>15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Arial Narrow</vt:lpstr>
      <vt:lpstr>Calibri</vt:lpstr>
      <vt:lpstr>Wingdings</vt:lpstr>
      <vt:lpstr>Horizon</vt:lpstr>
      <vt:lpstr> Forces of Change </vt:lpstr>
      <vt:lpstr>Earth’s Structure </vt:lpstr>
      <vt:lpstr>Plate Movement </vt:lpstr>
      <vt:lpstr>PowerPoint Presentation</vt:lpstr>
      <vt:lpstr>PowerPoint Presentation</vt:lpstr>
      <vt:lpstr>What happens when plates meet?</vt:lpstr>
      <vt:lpstr>Divergent Plate Movement </vt:lpstr>
      <vt:lpstr>Examples:  Mid Atlantic Ridge and East African Rift Valley (Divergent Plates) </vt:lpstr>
      <vt:lpstr>Convergent Plate Movement  </vt:lpstr>
      <vt:lpstr>How are volcanoes formed?</vt:lpstr>
      <vt:lpstr>How are Earthquakes formed? </vt:lpstr>
      <vt:lpstr>Earthquake Diagrams </vt:lpstr>
      <vt:lpstr>External Forces of Change </vt:lpstr>
      <vt:lpstr>Water Erosion—Case study </vt:lpstr>
      <vt:lpstr>Knowledge Check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2, Section 2:   Forces of Change</dc:title>
  <dc:creator>Claire LaMarche</dc:creator>
  <cp:lastModifiedBy>Wolf, Lauren</cp:lastModifiedBy>
  <cp:revision>26</cp:revision>
  <dcterms:created xsi:type="dcterms:W3CDTF">2016-07-11T19:13:10Z</dcterms:created>
  <dcterms:modified xsi:type="dcterms:W3CDTF">2018-01-09T13:32:47Z</dcterms:modified>
</cp:coreProperties>
</file>