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9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Oswald" panose="020B0604020202020204" charset="0"/>
      <p:regular r:id="rId40"/>
      <p:bold r:id="rId41"/>
    </p:embeddedFont>
    <p:embeddedFont>
      <p:font typeface="Average"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3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fc68f0481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fc68f0481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c68f0481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c68f0481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fc68f0481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fc68f0481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fc68f0481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fc68f048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fc68f0481_0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fc68f0481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fc68f0481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fc68f0481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fc68f0481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fc68f0481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fc68f0481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fc68f0481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fc68f0481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fc68f0481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fc68f0481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fc68f0481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449fa9ffd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449fa9ff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fc68f0481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fc68f0481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fc68f0481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fc68f0481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fc68f0481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fc68f0481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fc68f0481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fc68f0481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fc68f0481_0_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fc68f048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653bb4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653bb4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c68f0481_0_4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fc68f0481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fc68f0481_0_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fc68f0481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fc68f0481_0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fc68f0481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fc68f0481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fc68f0481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fc68f0481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fc68f048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fc68f0481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fc68f0481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fc68f0481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fc68f0481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fc68f0481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fc68f0481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fc68f0481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fc68f048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fc68f0481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fc68f0481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fc68f0481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fc68f04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fc68f0481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fc68f0481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fc68f0481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fc68f0481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fc68f0481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fc68f0481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fc68f0481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fc68f0481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1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fc68f04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fc68f04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fc68f0481_0_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fc68f0481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fc68f0481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fc68f0481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fc68f0481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fc68f0481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Intro to World History </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Day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Formation of Solar System</a:t>
            </a:r>
            <a:endParaRPr sz="9600"/>
          </a:p>
        </p:txBody>
      </p:sp>
      <p:sp>
        <p:nvSpPr>
          <p:cNvPr id="111" name="Google Shape;111;p21"/>
          <p:cNvSpPr txBox="1"/>
          <p:nvPr/>
        </p:nvSpPr>
        <p:spPr>
          <a:xfrm>
            <a:off x="7440325" y="39155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Sep.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Formation of Moon</a:t>
            </a:r>
            <a:endParaRPr sz="9600"/>
          </a:p>
        </p:txBody>
      </p:sp>
      <p:sp>
        <p:nvSpPr>
          <p:cNvPr id="117" name="Google Shape;117;p22"/>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Sep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Birth of Life on Earth</a:t>
            </a:r>
            <a:endParaRPr sz="9600"/>
          </a:p>
        </p:txBody>
      </p:sp>
      <p:sp>
        <p:nvSpPr>
          <p:cNvPr id="123" name="Google Shape;123;p23"/>
          <p:cNvSpPr txBox="1"/>
          <p:nvPr/>
        </p:nvSpPr>
        <p:spPr>
          <a:xfrm>
            <a:off x="69023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Sep. 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cells develop on Earth</a:t>
            </a:r>
            <a:endParaRPr sz="9600"/>
          </a:p>
        </p:txBody>
      </p:sp>
      <p:sp>
        <p:nvSpPr>
          <p:cNvPr id="129" name="Google Shape;129;p24"/>
          <p:cNvSpPr txBox="1"/>
          <p:nvPr/>
        </p:nvSpPr>
        <p:spPr>
          <a:xfrm>
            <a:off x="6717350"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Nov. 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vertebrates</a:t>
            </a:r>
            <a:endParaRPr sz="9600"/>
          </a:p>
        </p:txBody>
      </p:sp>
      <p:sp>
        <p:nvSpPr>
          <p:cNvPr id="135" name="Google Shape;135;p25"/>
          <p:cNvSpPr txBox="1"/>
          <p:nvPr/>
        </p:nvSpPr>
        <p:spPr>
          <a:xfrm>
            <a:off x="6543300" y="36691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18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dinosaurs</a:t>
            </a:r>
            <a:endParaRPr sz="9600"/>
          </a:p>
        </p:txBody>
      </p:sp>
      <p:sp>
        <p:nvSpPr>
          <p:cNvPr id="141" name="Google Shape;141;p26"/>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26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mammals </a:t>
            </a:r>
            <a:endParaRPr sz="9600"/>
          </a:p>
        </p:txBody>
      </p:sp>
      <p:sp>
        <p:nvSpPr>
          <p:cNvPr id="147" name="Google Shape;147;p27"/>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27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90250" y="526350"/>
            <a:ext cx="75693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Death of the dinosaurs from giant impact</a:t>
            </a:r>
            <a:endParaRPr sz="9600"/>
          </a:p>
        </p:txBody>
      </p:sp>
      <p:sp>
        <p:nvSpPr>
          <p:cNvPr id="153" name="Google Shape;153;p28"/>
          <p:cNvSpPr txBox="1"/>
          <p:nvPr/>
        </p:nvSpPr>
        <p:spPr>
          <a:xfrm>
            <a:off x="7708175" y="37101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bipedal hominids</a:t>
            </a:r>
            <a:endParaRPr sz="9600"/>
          </a:p>
        </p:txBody>
      </p:sp>
      <p:sp>
        <p:nvSpPr>
          <p:cNvPr id="159" name="Google Shape;159;p29"/>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9:30 pm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First humans</a:t>
            </a:r>
            <a:endParaRPr sz="9600"/>
          </a:p>
        </p:txBody>
      </p:sp>
      <p:sp>
        <p:nvSpPr>
          <p:cNvPr id="165" name="Google Shape;165;p30"/>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11:52 pm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729625" y="204700"/>
            <a:ext cx="7688100" cy="7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Evolutionary Timeline Spiral</a:t>
            </a:r>
            <a:endParaRPr/>
          </a:p>
        </p:txBody>
      </p:sp>
      <p:sp>
        <p:nvSpPr>
          <p:cNvPr id="66" name="Google Shape;66;p1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7" name="Google Shape;67;p14"/>
          <p:cNvPicPr preferRelativeResize="0"/>
          <p:nvPr/>
        </p:nvPicPr>
        <p:blipFill>
          <a:blip r:embed="rId3">
            <a:alphaModFix/>
          </a:blip>
          <a:stretch>
            <a:fillRect/>
          </a:stretch>
        </p:blipFill>
        <p:spPr>
          <a:xfrm>
            <a:off x="2049375" y="1152425"/>
            <a:ext cx="4356025" cy="3662300"/>
          </a:xfrm>
          <a:prstGeom prst="rect">
            <a:avLst/>
          </a:prstGeom>
          <a:noFill/>
          <a:ln>
            <a:noFill/>
          </a:ln>
        </p:spPr>
      </p:pic>
      <p:pic>
        <p:nvPicPr>
          <p:cNvPr id="68" name="Google Shape;68;p14"/>
          <p:cNvPicPr preferRelativeResize="0"/>
          <p:nvPr/>
        </p:nvPicPr>
        <p:blipFill>
          <a:blip r:embed="rId4">
            <a:alphaModFix/>
          </a:blip>
          <a:stretch>
            <a:fillRect/>
          </a:stretch>
        </p:blipFill>
        <p:spPr>
          <a:xfrm>
            <a:off x="903120" y="1043388"/>
            <a:ext cx="6898454" cy="3880375"/>
          </a:xfrm>
          <a:prstGeom prst="rect">
            <a:avLst/>
          </a:prstGeom>
          <a:noFill/>
          <a:ln>
            <a:noFill/>
          </a:ln>
        </p:spPr>
      </p:pic>
      <p:pic>
        <p:nvPicPr>
          <p:cNvPr id="69" name="Google Shape;69;p14"/>
          <p:cNvPicPr preferRelativeResize="0"/>
          <p:nvPr/>
        </p:nvPicPr>
        <p:blipFill>
          <a:blip r:embed="rId5">
            <a:alphaModFix/>
          </a:blip>
          <a:stretch>
            <a:fillRect/>
          </a:stretch>
        </p:blipFill>
        <p:spPr>
          <a:xfrm>
            <a:off x="1839577" y="568000"/>
            <a:ext cx="4949760" cy="4355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Development of agriculture</a:t>
            </a:r>
            <a:endParaRPr sz="9600"/>
          </a:p>
        </p:txBody>
      </p:sp>
      <p:sp>
        <p:nvSpPr>
          <p:cNvPr id="171" name="Google Shape;171;p31"/>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11:59:37 pm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Development of agriculture </a:t>
            </a:r>
            <a:endParaRPr sz="9600"/>
          </a:p>
        </p:txBody>
      </p:sp>
      <p:sp>
        <p:nvSpPr>
          <p:cNvPr id="177" name="Google Shape;177;p32"/>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11:59:45 pm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Development of the wheel</a:t>
            </a:r>
            <a:endParaRPr sz="9600"/>
          </a:p>
        </p:txBody>
      </p:sp>
      <p:sp>
        <p:nvSpPr>
          <p:cNvPr id="183" name="Google Shape;183;p33"/>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11:59:58 pm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Invention of the telescope</a:t>
            </a:r>
            <a:endParaRPr sz="9600"/>
          </a:p>
        </p:txBody>
      </p:sp>
      <p:sp>
        <p:nvSpPr>
          <p:cNvPr id="189" name="Google Shape;189;p34"/>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11:59:59 pm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Right now</a:t>
            </a:r>
            <a:endParaRPr sz="9600"/>
          </a:p>
        </p:txBody>
      </p:sp>
      <p:sp>
        <p:nvSpPr>
          <p:cNvPr id="195" name="Google Shape;195;p35"/>
          <p:cNvSpPr txBox="1"/>
          <p:nvPr/>
        </p:nvSpPr>
        <p:spPr>
          <a:xfrm>
            <a:off x="6926575" y="360067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Dec. 31, 11:59:59  pm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title"/>
          </p:nvPr>
        </p:nvSpPr>
        <p:spPr>
          <a:xfrm>
            <a:off x="490250" y="526350"/>
            <a:ext cx="7761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Writing Prompt: </a:t>
            </a:r>
            <a:r>
              <a:rPr lang="en" sz="3000" dirty="0" smtClean="0"/>
              <a:t>Google Doc answer </a:t>
            </a:r>
            <a:r>
              <a:rPr lang="en" sz="3000" dirty="0"/>
              <a:t>the following in complete sentences→ </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r>
              <a:rPr lang="en" sz="3000" dirty="0"/>
              <a:t>How did this Cosmic Calendar Activity add to your understanding of World History. Give three examples. </a:t>
            </a:r>
            <a:r>
              <a:rPr lang="en" sz="3000" dirty="0" smtClean="0"/>
              <a:t/>
            </a:r>
            <a:br>
              <a:rPr lang="en" sz="3000" dirty="0" smtClean="0"/>
            </a:br>
            <a:r>
              <a:rPr lang="en" sz="3000" dirty="0"/>
              <a:t/>
            </a:r>
            <a:br>
              <a:rPr lang="en" sz="3000" dirty="0"/>
            </a:br>
            <a:r>
              <a:rPr lang="en" sz="3000" dirty="0" smtClean="0"/>
              <a:t>Submit assignment to Googleclassroom.</a:t>
            </a:r>
            <a:endParaRPr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January</a:t>
            </a:r>
            <a:endParaRPr/>
          </a:p>
        </p:txBody>
      </p:sp>
      <p:sp>
        <p:nvSpPr>
          <p:cNvPr id="206" name="Google Shape;206;p37"/>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February</a:t>
            </a:r>
            <a:endParaRPr/>
          </a:p>
        </p:txBody>
      </p:sp>
      <p:sp>
        <p:nvSpPr>
          <p:cNvPr id="212" name="Google Shape;212;p38"/>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March</a:t>
            </a:r>
            <a:endParaRPr/>
          </a:p>
        </p:txBody>
      </p:sp>
      <p:sp>
        <p:nvSpPr>
          <p:cNvPr id="218" name="Google Shape;218;p39"/>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April</a:t>
            </a:r>
            <a:endParaRPr/>
          </a:p>
        </p:txBody>
      </p:sp>
      <p:sp>
        <p:nvSpPr>
          <p:cNvPr id="224" name="Google Shape;224;p40"/>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Cosmic Calendar Activity</a:t>
            </a:r>
            <a:endParaRPr/>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t>People have a lot of trouble envisioning the history of the universe, from the Big Bang, 13.7 billion years ago, to the present moment. In this activity you will equate the full span of cosmic time with one calendar year, and see where different cosmic events fall on a 12-month time scale. </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May</a:t>
            </a:r>
            <a:endParaRPr/>
          </a:p>
        </p:txBody>
      </p:sp>
      <p:sp>
        <p:nvSpPr>
          <p:cNvPr id="230" name="Google Shape;230;p4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June</a:t>
            </a:r>
            <a:endParaRPr/>
          </a:p>
        </p:txBody>
      </p:sp>
      <p:sp>
        <p:nvSpPr>
          <p:cNvPr id="236" name="Google Shape;236;p42"/>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July</a:t>
            </a:r>
            <a:endParaRPr/>
          </a:p>
        </p:txBody>
      </p:sp>
      <p:sp>
        <p:nvSpPr>
          <p:cNvPr id="242" name="Google Shape;242;p43"/>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4"/>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August</a:t>
            </a:r>
            <a:endParaRPr/>
          </a:p>
        </p:txBody>
      </p:sp>
      <p:sp>
        <p:nvSpPr>
          <p:cNvPr id="248" name="Google Shape;248;p44"/>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September</a:t>
            </a:r>
            <a:endParaRPr/>
          </a:p>
        </p:txBody>
      </p:sp>
      <p:sp>
        <p:nvSpPr>
          <p:cNvPr id="254" name="Google Shape;254;p45"/>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October</a:t>
            </a:r>
            <a:endParaRPr/>
          </a:p>
        </p:txBody>
      </p:sp>
      <p:sp>
        <p:nvSpPr>
          <p:cNvPr id="260" name="Google Shape;260;p46"/>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November</a:t>
            </a:r>
            <a:endParaRPr/>
          </a:p>
        </p:txBody>
      </p:sp>
      <p:sp>
        <p:nvSpPr>
          <p:cNvPr id="266" name="Google Shape;266;p47"/>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December</a:t>
            </a:r>
            <a:endParaRPr/>
          </a:p>
        </p:txBody>
      </p:sp>
      <p:sp>
        <p:nvSpPr>
          <p:cNvPr id="272" name="Google Shape;272;p48"/>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Cosmic Calendar Directions</a:t>
            </a:r>
            <a:endParaRPr/>
          </a:p>
        </p:txBody>
      </p:sp>
      <p:sp>
        <p:nvSpPr>
          <p:cNvPr id="81" name="Google Shape;81;p16"/>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dirty="0" smtClean="0"/>
              <a:t>Go to Google classroom and copy the posted Cosmic Calendar </a:t>
            </a:r>
          </a:p>
          <a:p>
            <a:pPr marL="457200" lvl="0" indent="-342900" algn="l" rtl="0">
              <a:lnSpc>
                <a:spcPct val="150000"/>
              </a:lnSpc>
              <a:spcBef>
                <a:spcPts val="0"/>
              </a:spcBef>
              <a:spcAft>
                <a:spcPts val="0"/>
              </a:spcAft>
              <a:buSzPts val="1800"/>
              <a:buAutoNum type="arabicPeriod"/>
            </a:pPr>
            <a:r>
              <a:rPr lang="en" dirty="0" smtClean="0"/>
              <a:t>In </a:t>
            </a:r>
            <a:r>
              <a:rPr lang="en" dirty="0" smtClean="0"/>
              <a:t>groups of 2, </a:t>
            </a:r>
            <a:r>
              <a:rPr lang="en" dirty="0"/>
              <a:t>brainstorm at least 10 important events that happened between Big Bang and now </a:t>
            </a:r>
            <a:endParaRPr dirty="0"/>
          </a:p>
          <a:p>
            <a:pPr marL="457200" lvl="0" indent="-342900" algn="l" rtl="0">
              <a:lnSpc>
                <a:spcPct val="150000"/>
              </a:lnSpc>
              <a:spcBef>
                <a:spcPts val="0"/>
              </a:spcBef>
              <a:spcAft>
                <a:spcPts val="0"/>
              </a:spcAft>
              <a:buSzPts val="1800"/>
              <a:buAutoNum type="arabicPeriod"/>
            </a:pPr>
            <a:r>
              <a:rPr lang="en" dirty="0" smtClean="0"/>
              <a:t>Rec</a:t>
            </a:r>
            <a:r>
              <a:rPr lang="en-US" dirty="0" err="1" smtClean="0"/>
              <a:t>ei</a:t>
            </a:r>
            <a:r>
              <a:rPr lang="en" dirty="0" smtClean="0"/>
              <a:t>ve </a:t>
            </a:r>
            <a:r>
              <a:rPr lang="en" dirty="0" smtClean="0"/>
              <a:t>18 </a:t>
            </a:r>
            <a:r>
              <a:rPr lang="en" dirty="0"/>
              <a:t>events </a:t>
            </a:r>
            <a:r>
              <a:rPr lang="en" dirty="0" smtClean="0"/>
              <a:t>→ </a:t>
            </a:r>
            <a:r>
              <a:rPr lang="en" dirty="0"/>
              <a:t>place them in chronological order </a:t>
            </a:r>
            <a:endParaRPr dirty="0"/>
          </a:p>
          <a:p>
            <a:pPr marL="457200" lvl="0" indent="-342900" algn="l" rtl="0">
              <a:lnSpc>
                <a:spcPct val="150000"/>
              </a:lnSpc>
              <a:spcBef>
                <a:spcPts val="0"/>
              </a:spcBef>
              <a:spcAft>
                <a:spcPts val="0"/>
              </a:spcAft>
              <a:buSzPts val="1800"/>
              <a:buAutoNum type="arabicPeriod"/>
            </a:pPr>
            <a:r>
              <a:rPr lang="en" dirty="0"/>
              <a:t>Check your answers with Cosmic Calendar </a:t>
            </a:r>
            <a:r>
              <a:rPr lang="en" dirty="0" smtClean="0"/>
              <a:t>next slide→ </a:t>
            </a:r>
            <a:r>
              <a:rPr lang="en" dirty="0"/>
              <a:t>how many did you get right? </a:t>
            </a:r>
            <a:endParaRPr dirty="0"/>
          </a:p>
          <a:p>
            <a:pPr marL="457200" lvl="0" indent="-342900" algn="l" rtl="0">
              <a:lnSpc>
                <a:spcPct val="150000"/>
              </a:lnSpc>
              <a:spcBef>
                <a:spcPts val="0"/>
              </a:spcBef>
              <a:spcAft>
                <a:spcPts val="0"/>
              </a:spcAft>
              <a:buSzPts val="1800"/>
              <a:buAutoNum type="arabicPeriod"/>
            </a:pPr>
            <a:r>
              <a:rPr lang="en" dirty="0"/>
              <a:t>Complete the “Predicted Date on Cosmic Calendar” column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fade">
                                      <p:cBhvr>
                                        <p:cTn id="7" dur="1000"/>
                                        <p:tgtEl>
                                          <p:spTgt spid="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fade">
                                      <p:cBhvr>
                                        <p:cTn id="12" dur="1000"/>
                                        <p:tgtEl>
                                          <p:spTgt spid="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Effect transition="in" filter="fade">
                                      <p:cBhvr>
                                        <p:cTn id="17" dur="1000"/>
                                        <p:tgtEl>
                                          <p:spTgt spid="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Effect transition="in" filter="fade">
                                      <p:cBhvr>
                                        <p:cTn id="22" dur="1000"/>
                                        <p:tgtEl>
                                          <p:spTgt spid="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Effect transition="in" filter="fade">
                                      <p:cBhvr>
                                        <p:cTn id="27" dur="10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Cosmic </a:t>
            </a:r>
            <a:r>
              <a:rPr lang="en" dirty="0" smtClean="0"/>
              <a:t>Calendar</a:t>
            </a:r>
            <a:endParaRPr dirty="0"/>
          </a:p>
        </p:txBody>
      </p:sp>
      <p:sp>
        <p:nvSpPr>
          <p:cNvPr id="75" name="Google Shape;75;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3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05" y="162338"/>
            <a:ext cx="3244241" cy="4936337"/>
          </a:xfrm>
          <a:prstGeom prst="rect">
            <a:avLst/>
          </a:prstGeom>
        </p:spPr>
      </p:pic>
    </p:spTree>
    <p:extLst>
      <p:ext uri="{BB962C8B-B14F-4D97-AF65-F5344CB8AC3E}">
        <p14:creationId xmlns:p14="http://schemas.microsoft.com/office/powerpoint/2010/main" val="122450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The Big Bang </a:t>
            </a:r>
            <a:endParaRPr sz="9600"/>
          </a:p>
        </p:txBody>
      </p:sp>
      <p:sp>
        <p:nvSpPr>
          <p:cNvPr id="87" name="Google Shape;87;p17"/>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Jan. 1, 12 am</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90250" y="526350"/>
            <a:ext cx="81534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The formation of first neutral atoms</a:t>
            </a:r>
            <a:endParaRPr sz="9600"/>
          </a:p>
        </p:txBody>
      </p:sp>
      <p:sp>
        <p:nvSpPr>
          <p:cNvPr id="93" name="Google Shape;93;p18"/>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Jan. 1, 12 :15 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Formation of first stars and galaxies</a:t>
            </a:r>
            <a:endParaRPr sz="9600"/>
          </a:p>
        </p:txBody>
      </p:sp>
      <p:sp>
        <p:nvSpPr>
          <p:cNvPr id="99" name="Google Shape;99;p19"/>
          <p:cNvSpPr txBox="1"/>
          <p:nvPr/>
        </p:nvSpPr>
        <p:spPr>
          <a:xfrm>
            <a:off x="7199875" y="3655425"/>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Jan. 19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a:t>Formation of Milky Way</a:t>
            </a:r>
            <a:endParaRPr sz="9600"/>
          </a:p>
        </p:txBody>
      </p:sp>
      <p:sp>
        <p:nvSpPr>
          <p:cNvPr id="105" name="Google Shape;105;p20"/>
          <p:cNvSpPr txBox="1"/>
          <p:nvPr/>
        </p:nvSpPr>
        <p:spPr>
          <a:xfrm>
            <a:off x="6064175" y="3682800"/>
            <a:ext cx="26007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May 6</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336</Words>
  <Application>Microsoft Office PowerPoint</Application>
  <PresentationFormat>On-screen Show (16:9)</PresentationFormat>
  <Paragraphs>65</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Oswald</vt:lpstr>
      <vt:lpstr>Arial</vt:lpstr>
      <vt:lpstr>Average</vt:lpstr>
      <vt:lpstr>Slate</vt:lpstr>
      <vt:lpstr>Intro to World History </vt:lpstr>
      <vt:lpstr>Evolutionary Timeline Spiral</vt:lpstr>
      <vt:lpstr>Cosmic Calendar Activity</vt:lpstr>
      <vt:lpstr>Cosmic Calendar Directions</vt:lpstr>
      <vt:lpstr>Cosmic Calendar</vt:lpstr>
      <vt:lpstr>The Big Bang </vt:lpstr>
      <vt:lpstr>The formation of first neutral atoms</vt:lpstr>
      <vt:lpstr>Formation of first stars and galaxies</vt:lpstr>
      <vt:lpstr>Formation of Milky Way</vt:lpstr>
      <vt:lpstr>Formation of Solar System</vt:lpstr>
      <vt:lpstr>Formation of Moon</vt:lpstr>
      <vt:lpstr>Birth of Life on Earth</vt:lpstr>
      <vt:lpstr>First cells develop on Earth</vt:lpstr>
      <vt:lpstr>First vertebrates</vt:lpstr>
      <vt:lpstr>First dinosaurs</vt:lpstr>
      <vt:lpstr>First mammals </vt:lpstr>
      <vt:lpstr>Death of the dinosaurs from giant impact</vt:lpstr>
      <vt:lpstr>First bipedal hominids</vt:lpstr>
      <vt:lpstr>First humans</vt:lpstr>
      <vt:lpstr>Development of agriculture</vt:lpstr>
      <vt:lpstr>Development of agriculture </vt:lpstr>
      <vt:lpstr>Development of the wheel</vt:lpstr>
      <vt:lpstr>Invention of the telescope</vt:lpstr>
      <vt:lpstr>Right now</vt:lpstr>
      <vt:lpstr>Writing Prompt: Google Doc answer the following in complete sentences→   How did this Cosmic Calendar Activity add to your understanding of World History. Give three examples.   Submit assignment to Googleclassroom.</vt:lpstr>
      <vt:lpstr>January</vt:lpstr>
      <vt:lpstr>February</vt:lpstr>
      <vt:lpstr>March</vt:lpstr>
      <vt:lpstr>April</vt:lpstr>
      <vt:lpstr>May</vt:lpstr>
      <vt:lpstr>June</vt:lpstr>
      <vt:lpstr>July</vt:lpstr>
      <vt:lpstr>August</vt:lpstr>
      <vt:lpstr>September</vt:lpstr>
      <vt:lpstr>October</vt:lpstr>
      <vt:lpstr>November</vt:lpstr>
      <vt:lpstr>December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World History </dc:title>
  <cp:lastModifiedBy>Paluczak, Mike</cp:lastModifiedBy>
  <cp:revision>4</cp:revision>
  <dcterms:modified xsi:type="dcterms:W3CDTF">2019-08-13T00:44:44Z</dcterms:modified>
</cp:coreProperties>
</file>